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482" r:id="rId2"/>
    <p:sldId id="483" r:id="rId3"/>
    <p:sldId id="485" r:id="rId4"/>
    <p:sldId id="487" r:id="rId5"/>
    <p:sldId id="486" r:id="rId6"/>
  </p:sldIdLst>
  <p:sldSz cx="9144000" cy="6858000" type="screen4x3"/>
  <p:notesSz cx="6858000" cy="9144000"/>
  <p:custShowLst>
    <p:custShow name="Diaporama personnalisé 1" id="0">
      <p:sldLst/>
    </p:custShow>
  </p:custShow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252A8"/>
    <a:srgbClr val="FF9933"/>
    <a:srgbClr val="92D050"/>
    <a:srgbClr val="00B0F0"/>
    <a:srgbClr val="ACBC9A"/>
    <a:srgbClr val="A0B38B"/>
    <a:srgbClr val="B88C00"/>
    <a:srgbClr val="C898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397" autoAdjust="0"/>
    <p:restoredTop sz="88333" autoAdjust="0"/>
  </p:normalViewPr>
  <p:slideViewPr>
    <p:cSldViewPr>
      <p:cViewPr>
        <p:scale>
          <a:sx n="50" d="100"/>
          <a:sy n="50" d="100"/>
        </p:scale>
        <p:origin x="-366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3391A0-F3DD-48C2-BE84-D8EB5477729C}" type="datetimeFigureOut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9DAB11-60DA-4730-9B3A-40BBC7B0B6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D488E-5326-4FCF-B70B-17E00683084E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77D74-1EB4-45B1-A972-364BFEADCC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66D9-C120-4B9E-ABD4-F3DF23D19434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E625D-EF60-439E-BFA0-DDA340C947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9A6B-C9CC-46B7-9127-1D773FEE1175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5407A-FF10-4D5F-848F-E3073FEDB9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1168-7856-47A4-8490-4D8C28527232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EF57-8DA6-4E30-A663-37E963536E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378C2-CEA9-43D5-8D84-F233A2748743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629F-9889-4B96-B0F0-A942D77E2E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6394-F3F7-421F-8540-D918E7E4E6D8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1572B-D7B4-4EA6-A7C0-690A9B1BD9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C74B-1907-408B-AAA0-0C92232AE982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EC28-6005-443E-ABBD-138441C2CD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0B52-7EC9-4AF9-A153-ACF169B23FF9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EAB3C-CE72-4859-B3A3-7DBFC9B2B2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AB74-A353-4DDA-A70C-49015DCD2E68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A8B88-A0B1-48AD-82BF-24BCD4AD4E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C675-AD89-4632-988E-E4B3C00479B5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2951C-EEA7-4E8D-8963-3285A130A5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D16C6-BC26-4338-A333-1E40575CC2BB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387BA-A0AC-429E-A290-79F61A3467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512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B7CC3B-6B44-4A52-A0B2-78983C963532}" type="datetime1">
              <a:rPr lang="fr-FR"/>
              <a:pPr>
                <a:defRPr/>
              </a:pPr>
              <a:t>20/10/2013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29186C-3BED-4A5A-9C68-A2DB9FD53D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8B88-A0B1-48AD-82BF-24BCD4AD4EA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pic>
        <p:nvPicPr>
          <p:cNvPr id="3" name="Image 2" descr="600px-Earth_Clock-fr_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8"/>
            <a:ext cx="5929322" cy="5929322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5429256" y="4357694"/>
            <a:ext cx="3714744" cy="20717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MA" sz="4000" b="1" dirty="0" smtClean="0">
                <a:solidFill>
                  <a:schemeClr val="accent2">
                    <a:lumMod val="50000"/>
                  </a:schemeClr>
                </a:solidFill>
              </a:rPr>
              <a:t>تمثيل لتقسيم الزمن </a:t>
            </a:r>
          </a:p>
          <a:p>
            <a:pPr algn="ctr" rtl="1"/>
            <a:r>
              <a:rPr lang="ar-MA" sz="4000" b="1" dirty="0" smtClean="0">
                <a:solidFill>
                  <a:schemeClr val="accent2">
                    <a:lumMod val="50000"/>
                  </a:schemeClr>
                </a:solidFill>
              </a:rPr>
              <a:t>الجيولوجي خلال</a:t>
            </a:r>
          </a:p>
          <a:p>
            <a:pPr algn="ctr" rtl="1"/>
            <a:r>
              <a:rPr lang="ar-MA" sz="4000" b="1" dirty="0" smtClean="0">
                <a:solidFill>
                  <a:schemeClr val="accent2">
                    <a:lumMod val="50000"/>
                  </a:schemeClr>
                </a:solidFill>
              </a:rPr>
              <a:t>24 ساعة</a:t>
            </a:r>
            <a:endParaRPr lang="ar-MA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0" y="0"/>
            <a:ext cx="6429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1214422"/>
          </a:xfrm>
          <a:prstGeom prst="rect">
            <a:avLst/>
          </a:prstGeom>
          <a:solidFill>
            <a:srgbClr val="E252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MA" sz="6000" b="1" dirty="0" smtClean="0">
                <a:solidFill>
                  <a:schemeClr val="bg1"/>
                </a:solidFill>
              </a:rPr>
              <a:t>التأريخ المطلق للطبقات الصخرية</a:t>
            </a:r>
            <a:endParaRPr lang="ar-MA" sz="6000" b="1" dirty="0">
              <a:solidFill>
                <a:schemeClr val="bg1"/>
              </a:solidFill>
            </a:endParaRPr>
          </a:p>
        </p:txBody>
      </p:sp>
      <p:sp>
        <p:nvSpPr>
          <p:cNvPr id="8" name="Arc plein 7"/>
          <p:cNvSpPr/>
          <p:nvPr/>
        </p:nvSpPr>
        <p:spPr>
          <a:xfrm rot="5022565">
            <a:off x="1156298" y="2018721"/>
            <a:ext cx="3622570" cy="3802555"/>
          </a:xfrm>
          <a:prstGeom prst="blockArc">
            <a:avLst>
              <a:gd name="adj1" fmla="val 11162546"/>
              <a:gd name="adj2" fmla="val 6250307"/>
              <a:gd name="adj3" fmla="val 54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5929330"/>
            <a:ext cx="2571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MA" sz="3600" b="1" dirty="0" smtClean="0">
                <a:solidFill>
                  <a:srgbClr val="FFFF00"/>
                </a:solidFill>
              </a:rPr>
              <a:t>ما قبل </a:t>
            </a:r>
            <a:r>
              <a:rPr lang="ar-MA" sz="3600" b="1" dirty="0" err="1" smtClean="0">
                <a:solidFill>
                  <a:srgbClr val="FFFF00"/>
                </a:solidFill>
              </a:rPr>
              <a:t>الكمبري</a:t>
            </a:r>
            <a:endParaRPr lang="ar-MA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8B88-A0B1-48AD-82BF-24BCD4AD4EA3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71472" y="500042"/>
            <a:ext cx="8072494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MA" sz="4000" b="1" dirty="0" smtClean="0">
                <a:solidFill>
                  <a:srgbClr val="FF0000"/>
                </a:solidFill>
              </a:rPr>
              <a:t>أهمية الكرنولوجيا الإشعاعية في تقسيم الزمن الجيولوجي</a:t>
            </a:r>
            <a:endParaRPr lang="ar-MA" sz="40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1472" y="1857364"/>
            <a:ext cx="81439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MA" sz="3200" b="1" dirty="0" smtClean="0"/>
              <a:t>تهتم بدراسة العناصر المشعة (عنصر أبوي مشع)</a:t>
            </a:r>
          </a:p>
          <a:p>
            <a:pPr algn="ctr" rtl="1"/>
            <a:r>
              <a:rPr lang="ar-MA" sz="3200" b="1" dirty="0" smtClean="0"/>
              <a:t>و نواتج تحطيمها الذري (عنصر </a:t>
            </a:r>
            <a:r>
              <a:rPr lang="ar-MA" sz="3200" b="1" dirty="0" err="1" smtClean="0"/>
              <a:t>راديوجيني</a:t>
            </a:r>
            <a:r>
              <a:rPr lang="ar-MA" sz="3200" b="1" dirty="0" smtClean="0"/>
              <a:t> </a:t>
            </a:r>
            <a:r>
              <a:rPr lang="ar-MA" sz="3200" b="1" dirty="0" err="1" smtClean="0"/>
              <a:t>إبن</a:t>
            </a:r>
            <a:r>
              <a:rPr lang="ar-MA" sz="3200" b="1" dirty="0" smtClean="0"/>
              <a:t>)</a:t>
            </a:r>
            <a:endParaRPr lang="ar-MA" sz="32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00166" y="3286124"/>
            <a:ext cx="7286676" cy="33547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MA" sz="2800" b="1" dirty="0" smtClean="0"/>
              <a:t>مثال لعنصر </a:t>
            </a:r>
            <a:r>
              <a:rPr lang="ar-MA" sz="2800" b="1" dirty="0" smtClean="0">
                <a:solidFill>
                  <a:srgbClr val="FF0000"/>
                </a:solidFill>
              </a:rPr>
              <a:t>أبوي مشع الكربون </a:t>
            </a:r>
            <a:r>
              <a:rPr lang="fr-FR" sz="2800" b="1" dirty="0" smtClean="0">
                <a:solidFill>
                  <a:srgbClr val="FF0000"/>
                </a:solidFill>
              </a:rPr>
              <a:t>C14 </a:t>
            </a:r>
            <a:endParaRPr lang="ar-MA" sz="2800" b="1" dirty="0" smtClean="0">
              <a:solidFill>
                <a:srgbClr val="FF0000"/>
              </a:solidFill>
            </a:endParaRPr>
          </a:p>
          <a:p>
            <a:pPr algn="r" rtl="1"/>
            <a:r>
              <a:rPr lang="ar-MA" sz="2800" b="1" dirty="0" smtClean="0"/>
              <a:t>يتحول إثر التفتت الذري إلى</a:t>
            </a:r>
          </a:p>
          <a:p>
            <a:pPr algn="r" rtl="1"/>
            <a:r>
              <a:rPr lang="ar-MA" sz="2800" b="1" dirty="0" smtClean="0"/>
              <a:t>عنصر </a:t>
            </a:r>
            <a:r>
              <a:rPr lang="ar-MA" sz="2800" b="1" dirty="0" err="1" smtClean="0"/>
              <a:t>راديوجيني</a:t>
            </a:r>
            <a:r>
              <a:rPr lang="ar-MA" sz="2800" b="1" dirty="0" smtClean="0"/>
              <a:t> </a:t>
            </a:r>
            <a:r>
              <a:rPr lang="ar-MA" sz="2800" b="1" dirty="0" err="1" smtClean="0">
                <a:solidFill>
                  <a:srgbClr val="FF0000"/>
                </a:solidFill>
              </a:rPr>
              <a:t>إبن</a:t>
            </a:r>
            <a:r>
              <a:rPr lang="ar-MA" sz="2800" b="1" dirty="0" smtClean="0">
                <a:solidFill>
                  <a:srgbClr val="FF0000"/>
                </a:solidFill>
              </a:rPr>
              <a:t> و هو الكربون </a:t>
            </a:r>
            <a:r>
              <a:rPr lang="fr-FR" sz="2800" b="1" dirty="0" smtClean="0">
                <a:solidFill>
                  <a:srgbClr val="FF0000"/>
                </a:solidFill>
              </a:rPr>
              <a:t>C12</a:t>
            </a:r>
            <a:r>
              <a:rPr lang="ar-MA" sz="2800" b="1" dirty="0" smtClean="0">
                <a:solidFill>
                  <a:srgbClr val="FF0000"/>
                </a:solidFill>
              </a:rPr>
              <a:t> </a:t>
            </a:r>
          </a:p>
          <a:p>
            <a:pPr algn="r" rtl="1"/>
            <a:r>
              <a:rPr lang="ar-MA" sz="2800" b="1" dirty="0" smtClean="0"/>
              <a:t>يحتاج النظير الإشعاعي الأبوي </a:t>
            </a:r>
            <a:r>
              <a:rPr lang="fr-FR" sz="2800" b="1" dirty="0" smtClean="0"/>
              <a:t>C14</a:t>
            </a:r>
            <a:r>
              <a:rPr lang="ar-MA" sz="2800" b="1" dirty="0" smtClean="0"/>
              <a:t> إلى وقت محدد يقدر ب</a:t>
            </a:r>
            <a:r>
              <a:rPr lang="ar-MA" sz="2800" b="1" dirty="0" smtClean="0">
                <a:solidFill>
                  <a:srgbClr val="FF0000"/>
                </a:solidFill>
              </a:rPr>
              <a:t>5730 سنة </a:t>
            </a:r>
            <a:r>
              <a:rPr lang="ar-MA" sz="2800" b="1" dirty="0" smtClean="0"/>
              <a:t>ليتحول نصف كميته إلى عنصر </a:t>
            </a:r>
            <a:r>
              <a:rPr lang="ar-MA" sz="2800" b="1" dirty="0" err="1" smtClean="0"/>
              <a:t>إبن</a:t>
            </a:r>
            <a:r>
              <a:rPr lang="ar-MA" sz="2800" b="1" dirty="0" smtClean="0"/>
              <a:t> مستقر </a:t>
            </a:r>
            <a:r>
              <a:rPr lang="fr-FR" sz="2800" b="1" dirty="0" smtClean="0"/>
              <a:t>C12</a:t>
            </a:r>
          </a:p>
          <a:p>
            <a:pPr algn="r" rtl="1"/>
            <a:r>
              <a:rPr lang="ar-MA" sz="4400" b="1" dirty="0" smtClean="0">
                <a:solidFill>
                  <a:srgbClr val="FF0000"/>
                </a:solidFill>
              </a:rPr>
              <a:t>و نسمي هذه المدة بالدور </a:t>
            </a:r>
            <a:r>
              <a:rPr lang="fr-FR" sz="4400" b="1" dirty="0" smtClean="0">
                <a:solidFill>
                  <a:srgbClr val="FF0000"/>
                </a:solidFill>
              </a:rPr>
              <a:t>T</a:t>
            </a:r>
            <a:endParaRPr lang="ar-MA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8B88-A0B1-48AD-82BF-24BCD4AD4EA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3" name="Image 2" descr="desintegration-du-carbonn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1638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143240" y="785794"/>
            <a:ext cx="15001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rgbClr val="FF0000"/>
                </a:solidFill>
              </a:rPr>
              <a:t>100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00496" y="1785926"/>
            <a:ext cx="5715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rgbClr val="FF0000"/>
                </a:solidFill>
              </a:rPr>
              <a:t>50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0628" y="2428868"/>
            <a:ext cx="7143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rgbClr val="FF0000"/>
                </a:solidFill>
              </a:rPr>
              <a:t>25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29322" y="3000372"/>
            <a:ext cx="7858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rgbClr val="FF0000"/>
                </a:solidFill>
              </a:rPr>
              <a:t>12.5</a:t>
            </a:r>
            <a:endParaRPr lang="ar-MA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358082" y="3500438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dirty="0" smtClean="0">
                <a:solidFill>
                  <a:srgbClr val="FF0000"/>
                </a:solidFill>
              </a:rPr>
              <a:t>6.25</a:t>
            </a:r>
            <a:endParaRPr lang="ar-M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8B88-A0B1-48AD-82BF-24BCD4AD4EA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3" name="Image 2" descr="fiche_4_3j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64"/>
            <a:ext cx="8998308" cy="342902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57158" y="428604"/>
            <a:ext cx="828680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MA" sz="4000" b="1" dirty="0" smtClean="0"/>
              <a:t>هناك عناصر معدنية أخرى تستغل في التأريخ المطلق </a:t>
            </a:r>
            <a:r>
              <a:rPr lang="ar-MA" sz="4000" b="1" dirty="0" err="1" smtClean="0"/>
              <a:t>و</a:t>
            </a:r>
            <a:r>
              <a:rPr lang="ar-MA" sz="4000" b="1" dirty="0" smtClean="0"/>
              <a:t> لها أدوار </a:t>
            </a:r>
            <a:r>
              <a:rPr lang="fr-FR" sz="4000" b="1" dirty="0" smtClean="0"/>
              <a:t>T </a:t>
            </a:r>
            <a:r>
              <a:rPr lang="ar-MA" sz="4000" b="1" dirty="0" smtClean="0"/>
              <a:t>الانفصال مختلفة</a:t>
            </a:r>
            <a:endParaRPr lang="ar-M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A8B88-A0B1-48AD-82BF-24BCD4AD4EA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3" name="Image 2" descr="fiche_4_3i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7406"/>
            <a:ext cx="8627435" cy="450059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00034" y="428604"/>
            <a:ext cx="792961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MA" sz="3600" b="1" dirty="0" smtClean="0"/>
              <a:t>مثال لاستعمال </a:t>
            </a:r>
            <a:r>
              <a:rPr lang="ar-MA" sz="3600" b="1" dirty="0" err="1" smtClean="0"/>
              <a:t>الأورانيوم</a:t>
            </a:r>
            <a:r>
              <a:rPr lang="ar-MA" sz="3600" b="1" dirty="0" smtClean="0"/>
              <a:t> </a:t>
            </a:r>
            <a:r>
              <a:rPr lang="fr-FR" sz="3600" b="1" dirty="0" smtClean="0">
                <a:solidFill>
                  <a:srgbClr val="FF0000"/>
                </a:solidFill>
              </a:rPr>
              <a:t>U238 </a:t>
            </a:r>
            <a:r>
              <a:rPr lang="ar-MA" sz="3600" b="1" dirty="0" smtClean="0"/>
              <a:t>   و   الرصاص </a:t>
            </a:r>
            <a:r>
              <a:rPr lang="fr-FR" sz="3600" b="1" dirty="0" smtClean="0">
                <a:solidFill>
                  <a:schemeClr val="accent4">
                    <a:lumMod val="75000"/>
                  </a:schemeClr>
                </a:solidFill>
              </a:rPr>
              <a:t>Pb 206  </a:t>
            </a:r>
            <a:r>
              <a:rPr lang="ar-MA" sz="3600" b="1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ar-MA" sz="3600" b="1" dirty="0" smtClean="0"/>
              <a:t>ذو الدور </a:t>
            </a:r>
            <a:r>
              <a:rPr lang="fr-FR" sz="3600" b="1" dirty="0" smtClean="0">
                <a:solidFill>
                  <a:srgbClr val="C00000"/>
                </a:solidFill>
              </a:rPr>
              <a:t>T=4.5</a:t>
            </a:r>
            <a:r>
              <a:rPr lang="ar-MA" sz="3600" b="1" dirty="0" smtClean="0">
                <a:solidFill>
                  <a:srgbClr val="C00000"/>
                </a:solidFill>
              </a:rPr>
              <a:t> مليار سنة</a:t>
            </a:r>
            <a:endParaRPr lang="ar-MA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0364" y="2357430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U238 </a:t>
            </a:r>
            <a:endParaRPr lang="ar-MA" dirty="0"/>
          </a:p>
        </p:txBody>
      </p:sp>
      <p:sp>
        <p:nvSpPr>
          <p:cNvPr id="6" name="Rectangle 5"/>
          <p:cNvSpPr/>
          <p:nvPr/>
        </p:nvSpPr>
        <p:spPr>
          <a:xfrm>
            <a:off x="3286116" y="3286124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U238 </a:t>
            </a:r>
            <a:endParaRPr lang="ar-MA" dirty="0"/>
          </a:p>
        </p:txBody>
      </p:sp>
      <p:sp>
        <p:nvSpPr>
          <p:cNvPr id="7" name="Rectangle 6"/>
          <p:cNvSpPr/>
          <p:nvPr/>
        </p:nvSpPr>
        <p:spPr>
          <a:xfrm>
            <a:off x="5286380" y="328612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Pb 206 </a:t>
            </a:r>
            <a:endParaRPr lang="ar-MA" dirty="0"/>
          </a:p>
        </p:txBody>
      </p:sp>
      <p:sp>
        <p:nvSpPr>
          <p:cNvPr id="8" name="Rectangle 7"/>
          <p:cNvSpPr/>
          <p:nvPr/>
        </p:nvSpPr>
        <p:spPr>
          <a:xfrm>
            <a:off x="3786182" y="4143380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Pb 206 </a:t>
            </a:r>
            <a:endParaRPr lang="ar-MA" dirty="0"/>
          </a:p>
        </p:txBody>
      </p:sp>
      <p:sp>
        <p:nvSpPr>
          <p:cNvPr id="9" name="Rectangle 8"/>
          <p:cNvSpPr/>
          <p:nvPr/>
        </p:nvSpPr>
        <p:spPr>
          <a:xfrm>
            <a:off x="3929058" y="507207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Pb 206 </a:t>
            </a:r>
            <a:endParaRPr lang="ar-MA" dirty="0"/>
          </a:p>
        </p:txBody>
      </p:sp>
      <p:sp>
        <p:nvSpPr>
          <p:cNvPr id="10" name="Rectangle 9"/>
          <p:cNvSpPr/>
          <p:nvPr/>
        </p:nvSpPr>
        <p:spPr>
          <a:xfrm>
            <a:off x="3929058" y="600076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Pb 206 </a:t>
            </a:r>
            <a:endParaRPr lang="ar-M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EXPOSE GEODYN EXT 1ére Bac sc 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EXPOSE GEODYN EXT 1ére Bac sc ex</Template>
  <TotalTime>458</TotalTime>
  <Words>129</Words>
  <Application>Microsoft Office PowerPoint</Application>
  <PresentationFormat>Affichage à l'écran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  <vt:variant>
        <vt:lpstr>Diaporamas personnalisés</vt:lpstr>
      </vt:variant>
      <vt:variant>
        <vt:i4>1</vt:i4>
      </vt:variant>
    </vt:vector>
  </HeadingPairs>
  <TitlesOfParts>
    <vt:vector size="7" baseType="lpstr">
      <vt:lpstr>EXPOSE GEODYN EXT 1ére Bac sc ex</vt:lpstr>
      <vt:lpstr>Diapositive 1</vt:lpstr>
      <vt:lpstr>Diapositive 2</vt:lpstr>
      <vt:lpstr>Diapositive 3</vt:lpstr>
      <vt:lpstr>Diapositive 4</vt:lpstr>
      <vt:lpstr>Diapositive 5</vt:lpstr>
      <vt:lpstr>Diaporama personnalisé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ladatation absolue</dc:title>
  <dc:subject>géologie</dc:subject>
  <dc:creator>el fallous med</dc:creator>
  <cp:lastModifiedBy>Edition ULTRA</cp:lastModifiedBy>
  <cp:revision>59</cp:revision>
  <dcterms:created xsi:type="dcterms:W3CDTF">2011-04-01T08:35:19Z</dcterms:created>
  <dcterms:modified xsi:type="dcterms:W3CDTF">2013-10-20T13:14:42Z</dcterms:modified>
</cp:coreProperties>
</file>