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02" r:id="rId3"/>
    <p:sldId id="284" r:id="rId4"/>
    <p:sldId id="283" r:id="rId5"/>
    <p:sldId id="293" r:id="rId6"/>
    <p:sldId id="276" r:id="rId7"/>
    <p:sldId id="286" r:id="rId8"/>
    <p:sldId id="287" r:id="rId9"/>
    <p:sldId id="288" r:id="rId10"/>
    <p:sldId id="289" r:id="rId11"/>
    <p:sldId id="264" r:id="rId12"/>
    <p:sldId id="279" r:id="rId13"/>
    <p:sldId id="295" r:id="rId14"/>
    <p:sldId id="292" r:id="rId15"/>
    <p:sldId id="290" r:id="rId16"/>
    <p:sldId id="296" r:id="rId17"/>
    <p:sldId id="297" r:id="rId18"/>
    <p:sldId id="265" r:id="rId19"/>
    <p:sldId id="298" r:id="rId20"/>
    <p:sldId id="291" r:id="rId21"/>
    <p:sldId id="299" r:id="rId22"/>
    <p:sldId id="300" r:id="rId23"/>
    <p:sldId id="266" r:id="rId24"/>
    <p:sldId id="281" r:id="rId25"/>
    <p:sldId id="268" r:id="rId26"/>
    <p:sldId id="303" r:id="rId27"/>
    <p:sldId id="304" r:id="rId28"/>
    <p:sldId id="305" r:id="rId29"/>
    <p:sldId id="306" r:id="rId3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ar-M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ar-M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6FB7D-A8B6-4CBD-94BF-A55ADE6B7EB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M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M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50F26-FC1A-48AE-BC5C-7DDDDC5E584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ar-M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M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16E7B-AAB0-4B75-B2DE-220F6CABCBF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M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M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8191A-41C8-4BCC-BE68-34F5600C783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ar-M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6AD89-6E00-4D87-9CB3-24FABFC7F77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M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M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M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D28B5-444A-4A34-9552-5D74801935B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ar-M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M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M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53230-1D4F-4F37-928B-CD20D7E3C9B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M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6B993-9FAB-4EAB-B48C-428FC061144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DCA1C-F7BF-4465-9FEB-B8C5410067A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ar-M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M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BD063-E1F1-48DC-B602-EB88A4DD4B9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ar-M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M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14377-E16E-4CC5-9218-4D5044A33B5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94B4D9-0C98-475A-937A-0B2164150FCC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M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MA"/>
          </a:p>
        </p:txBody>
      </p:sp>
      <p:pic>
        <p:nvPicPr>
          <p:cNvPr id="4" name="Espace réservé du contenu 3" descr="carte géol khouribga 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7339" y="0"/>
            <a:ext cx="9181340" cy="6858000"/>
          </a:xfrm>
        </p:spPr>
      </p:pic>
      <p:sp>
        <p:nvSpPr>
          <p:cNvPr id="7" name="Rectangle 6"/>
          <p:cNvSpPr/>
          <p:nvPr/>
        </p:nvSpPr>
        <p:spPr>
          <a:xfrm>
            <a:off x="500034" y="928670"/>
            <a:ext cx="7832593" cy="52014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16600" b="1" cap="none" spc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</a:rPr>
              <a:t>الخريطة </a:t>
            </a:r>
          </a:p>
          <a:p>
            <a:pPr algn="ctr" rtl="1"/>
            <a:r>
              <a:rPr lang="ar-MA" sz="16600" b="1" cap="none" spc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</a:rPr>
              <a:t>الجيولوجية</a:t>
            </a:r>
            <a:endParaRPr lang="fr-FR" sz="16600" b="1" cap="none" spc="0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MA"/>
          </a:p>
        </p:txBody>
      </p:sp>
      <p:pic>
        <p:nvPicPr>
          <p:cNvPr id="6" name="Espace réservé du contenu 5" descr="pendage des couches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4433455"/>
          </a:xfrm>
        </p:spPr>
      </p:pic>
      <p:sp>
        <p:nvSpPr>
          <p:cNvPr id="7" name="ZoneTexte 6"/>
          <p:cNvSpPr txBox="1"/>
          <p:nvPr/>
        </p:nvSpPr>
        <p:spPr>
          <a:xfrm>
            <a:off x="0" y="5429265"/>
            <a:ext cx="91440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MA" sz="4000" b="1" dirty="0" smtClean="0"/>
              <a:t>رموز الميلان على الخريطة الجيولوجية </a:t>
            </a:r>
            <a:r>
              <a:rPr lang="ar-MA" sz="4000" b="1" dirty="0" err="1" smtClean="0"/>
              <a:t>و</a:t>
            </a:r>
            <a:r>
              <a:rPr lang="ar-MA" sz="4000" b="1" dirty="0" smtClean="0"/>
              <a:t> المقطع الجيولوجي</a:t>
            </a:r>
            <a:endParaRPr lang="ar-MA" sz="4000" b="1" dirty="0"/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9144000" cy="928670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MA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3 – كيف نمثل ميلان الطبقات على الخريطة الجيولوجية؟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71538" y="3571876"/>
            <a:ext cx="492922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MA" sz="2400" b="1" dirty="0" smtClean="0"/>
              <a:t>كلما زادت قوة الميلان أصبحت رجل  </a:t>
            </a:r>
            <a:r>
              <a:rPr lang="fr-FR" sz="2400" b="1" dirty="0" smtClean="0"/>
              <a:t>T</a:t>
            </a:r>
            <a:r>
              <a:rPr lang="ar-MA" sz="2400" b="1" dirty="0" smtClean="0"/>
              <a:t> قصيرة</a:t>
            </a:r>
            <a:endParaRPr lang="ar-M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scan0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2888"/>
            <a:ext cx="6573838" cy="7100888"/>
          </a:xfrm>
          <a:prstGeom prst="rect">
            <a:avLst/>
          </a:prstGeom>
          <a:noFill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838950" y="2143116"/>
            <a:ext cx="2305050" cy="25304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rtl="1"/>
            <a:r>
              <a:rPr lang="ar-MA" sz="4000" b="1" dirty="0"/>
              <a:t>أهم رموز </a:t>
            </a:r>
          </a:p>
          <a:p>
            <a:pPr algn="r" rtl="1"/>
            <a:r>
              <a:rPr lang="ar-MA" sz="4000" b="1" dirty="0"/>
              <a:t>الميلان على الخريطة الجيولوجية</a:t>
            </a:r>
            <a:endParaRPr lang="fr-F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MA"/>
          </a:p>
        </p:txBody>
      </p:sp>
      <p:pic>
        <p:nvPicPr>
          <p:cNvPr id="25604" name="Picture 4" descr="pendage des couch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7223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 bwMode="auto">
          <a:xfrm>
            <a:off x="0" y="5929330"/>
            <a:ext cx="9144000" cy="928670"/>
          </a:xfrm>
          <a:prstGeom prst="rect">
            <a:avLst/>
          </a:prstGeom>
          <a:solidFill>
            <a:srgbClr val="FFC000"/>
          </a:solidFill>
          <a:ln w="412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MA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تحديد ميلان الطبقات الصخرية حسب تقاطعها مع منحنيات المستوى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500042"/>
          </a:xfrm>
          <a:prstGeom prst="rect">
            <a:avLst/>
          </a:prstGeom>
          <a:solidFill>
            <a:srgbClr val="FFFF00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MA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تقاطع الطبقات مع منحنيات المستوى على مستوى الوادي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0" y="3071810"/>
            <a:ext cx="9144000" cy="428628"/>
          </a:xfrm>
          <a:prstGeom prst="rect">
            <a:avLst/>
          </a:prstGeom>
          <a:solidFill>
            <a:srgbClr val="FFFF00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ar-MA" sz="2800" b="1" dirty="0" smtClean="0">
                <a:solidFill>
                  <a:srgbClr val="002060"/>
                </a:solidFill>
              </a:rPr>
              <a:t>تقاطع الطبقات مع منحنيات المستوى على مستوى التل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143504" y="571480"/>
            <a:ext cx="4000496" cy="2500330"/>
          </a:xfrm>
          <a:prstGeom prst="rect">
            <a:avLst/>
          </a:prstGeom>
          <a:solidFill>
            <a:schemeClr val="bg1"/>
          </a:solidFill>
          <a:ln w="412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M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786050" y="571480"/>
            <a:ext cx="2357454" cy="2500330"/>
          </a:xfrm>
          <a:prstGeom prst="rect">
            <a:avLst/>
          </a:prstGeom>
          <a:solidFill>
            <a:schemeClr val="bg1"/>
          </a:solidFill>
          <a:ln w="412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M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571480"/>
            <a:ext cx="2786050" cy="2500330"/>
          </a:xfrm>
          <a:prstGeom prst="rect">
            <a:avLst/>
          </a:prstGeom>
          <a:solidFill>
            <a:schemeClr val="bg1"/>
          </a:solidFill>
          <a:ln w="412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M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214942" y="3571876"/>
            <a:ext cx="3929058" cy="2357454"/>
          </a:xfrm>
          <a:prstGeom prst="rect">
            <a:avLst/>
          </a:prstGeom>
          <a:solidFill>
            <a:schemeClr val="bg1"/>
          </a:solidFill>
          <a:ln w="412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M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928926" y="3571876"/>
            <a:ext cx="2286016" cy="2357454"/>
          </a:xfrm>
          <a:prstGeom prst="rect">
            <a:avLst/>
          </a:prstGeom>
          <a:solidFill>
            <a:schemeClr val="bg1"/>
          </a:solidFill>
          <a:ln w="412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M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3500438"/>
            <a:ext cx="2928926" cy="2428892"/>
          </a:xfrm>
          <a:prstGeom prst="rect">
            <a:avLst/>
          </a:prstGeom>
          <a:solidFill>
            <a:schemeClr val="bg1"/>
          </a:solidFill>
          <a:ln w="412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M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MA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0" y="1095335"/>
          <a:ext cx="9144000" cy="576266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773128">
                <a:tc>
                  <a:txBody>
                    <a:bodyPr/>
                    <a:lstStyle/>
                    <a:p>
                      <a:pPr rtl="1"/>
                      <a:endParaRPr lang="ar-M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MA" sz="3200" dirty="0" smtClean="0"/>
                        <a:t>الطبقات على</a:t>
                      </a:r>
                    </a:p>
                    <a:p>
                      <a:pPr rtl="1"/>
                      <a:r>
                        <a:rPr lang="ar-MA" sz="3200" dirty="0" smtClean="0"/>
                        <a:t>شكل رأس </a:t>
                      </a:r>
                      <a:r>
                        <a:rPr lang="fr-FR" sz="3200" dirty="0" smtClean="0"/>
                        <a:t>V</a:t>
                      </a:r>
                      <a:endParaRPr lang="ar-MA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MA" sz="2800" dirty="0" smtClean="0">
                          <a:solidFill>
                            <a:srgbClr val="FF0000"/>
                          </a:solidFill>
                        </a:rPr>
                        <a:t>الطبقات</a:t>
                      </a:r>
                      <a:r>
                        <a:rPr lang="ar-MA" sz="2800" baseline="0" dirty="0" smtClean="0">
                          <a:solidFill>
                            <a:srgbClr val="FF0000"/>
                          </a:solidFill>
                        </a:rPr>
                        <a:t> موازية</a:t>
                      </a:r>
                    </a:p>
                    <a:p>
                      <a:pPr rtl="1"/>
                      <a:r>
                        <a:rPr lang="ar-MA" sz="2800" baseline="0" dirty="0" smtClean="0">
                          <a:solidFill>
                            <a:srgbClr val="FF0000"/>
                          </a:solidFill>
                        </a:rPr>
                        <a:t>لمنحنيات المستوى</a:t>
                      </a:r>
                      <a:endParaRPr lang="ar-MA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MA" sz="2800" dirty="0" smtClean="0"/>
                        <a:t>تقطع الطبقات المنحنيات على شكل خط مستقيم</a:t>
                      </a:r>
                      <a:endParaRPr lang="ar-M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</a:tr>
              <a:tr h="2016933">
                <a:tc>
                  <a:txBody>
                    <a:bodyPr/>
                    <a:lstStyle/>
                    <a:p>
                      <a:pPr rtl="1"/>
                      <a:r>
                        <a:rPr lang="ar-MA" sz="3200" b="1" dirty="0" smtClean="0"/>
                        <a:t>على مستوى الوادي</a:t>
                      </a:r>
                      <a:endParaRPr lang="ar-MA" sz="3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MA" sz="2000" b="1" dirty="0" smtClean="0"/>
                        <a:t>الميلان في</a:t>
                      </a:r>
                      <a:r>
                        <a:rPr lang="ar-MA" sz="2000" b="1" baseline="0" dirty="0" smtClean="0"/>
                        <a:t> اتجاه </a:t>
                      </a:r>
                      <a:r>
                        <a:rPr lang="ar-MA" sz="2000" b="1" dirty="0" smtClean="0"/>
                        <a:t>رأس </a:t>
                      </a:r>
                      <a:r>
                        <a:rPr lang="fr-FR" sz="2000" b="1" dirty="0" smtClean="0"/>
                        <a:t>V</a:t>
                      </a:r>
                      <a:endParaRPr lang="ar-M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rtl="1"/>
                      <a:r>
                        <a:rPr lang="ar-MA" sz="3600" b="1" dirty="0" smtClean="0"/>
                        <a:t>ميلان</a:t>
                      </a:r>
                      <a:r>
                        <a:rPr lang="ar-MA" sz="3600" b="1" baseline="0" dirty="0" smtClean="0"/>
                        <a:t> منعدم</a:t>
                      </a:r>
                      <a:endParaRPr lang="ar-MA" sz="3600" b="1" dirty="0"/>
                    </a:p>
                    <a:p>
                      <a:pPr rtl="1"/>
                      <a:endParaRPr lang="ar-M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1"/>
                      <a:r>
                        <a:rPr lang="ar-MA" sz="3200" b="1" dirty="0" smtClean="0"/>
                        <a:t>طبقات عمودية</a:t>
                      </a:r>
                      <a:endParaRPr lang="ar-MA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</a:tr>
              <a:tr h="1972604">
                <a:tc>
                  <a:txBody>
                    <a:bodyPr/>
                    <a:lstStyle/>
                    <a:p>
                      <a:pPr rtl="1"/>
                      <a:r>
                        <a:rPr lang="ar-MA" sz="4000" b="1" dirty="0" smtClean="0"/>
                        <a:t>على مستوى التل</a:t>
                      </a:r>
                      <a:endParaRPr lang="ar-MA" sz="4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MA" sz="2000" b="1" dirty="0" smtClean="0"/>
                        <a:t>الميلان عكس رأس </a:t>
                      </a:r>
                      <a:r>
                        <a:rPr lang="fr-FR" sz="2000" b="1" dirty="0" smtClean="0"/>
                        <a:t>V</a:t>
                      </a:r>
                      <a:endParaRPr lang="ar-M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M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M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0" y="214290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MA" sz="3600" b="1" dirty="0" smtClean="0"/>
              <a:t>نلخص حالات ميلان الطبقات على الجدول التالي :</a:t>
            </a:r>
            <a:endParaRPr lang="ar-MA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286124"/>
            <a:ext cx="178595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432099"/>
            <a:ext cx="1928826" cy="128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397656"/>
            <a:ext cx="2071702" cy="118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5035425"/>
            <a:ext cx="2071670" cy="1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5072074"/>
            <a:ext cx="193776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5301378"/>
            <a:ext cx="1285884" cy="136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 rot="2957975">
            <a:off x="4714876" y="3071810"/>
            <a:ext cx="7489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</a:t>
            </a:r>
            <a:endParaRPr lang="fr-FR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2420526">
            <a:off x="4704233" y="5382004"/>
            <a:ext cx="7024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</a:t>
            </a:r>
            <a:endParaRPr lang="fr-FR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43108" y="3929066"/>
            <a:ext cx="104547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1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endParaRPr lang="fr-FR" sz="11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8" name="Connecteur droit avec flèche 17"/>
          <p:cNvCxnSpPr/>
          <p:nvPr/>
        </p:nvCxnSpPr>
        <p:spPr bwMode="auto">
          <a:xfrm rot="5400000">
            <a:off x="714348" y="4786322"/>
            <a:ext cx="1428760" cy="1588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9" name="Rectangle 18"/>
          <p:cNvSpPr/>
          <p:nvPr/>
        </p:nvSpPr>
        <p:spPr>
          <a:xfrm>
            <a:off x="1142976" y="4000504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_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3" grpId="0"/>
      <p:bldP spid="14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MA"/>
          </a:p>
        </p:txBody>
      </p:sp>
      <p:pic>
        <p:nvPicPr>
          <p:cNvPr id="6" name="Espace réservé du contenu 5" descr="carte géologique (11)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500306"/>
            <a:ext cx="9144000" cy="4357694"/>
          </a:xfrm>
        </p:spPr>
      </p:pic>
      <p:sp>
        <p:nvSpPr>
          <p:cNvPr id="7" name="ZoneTexte 6"/>
          <p:cNvSpPr txBox="1"/>
          <p:nvPr/>
        </p:nvSpPr>
        <p:spPr>
          <a:xfrm>
            <a:off x="857224" y="0"/>
            <a:ext cx="6786610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MA" sz="6000" b="1" dirty="0" smtClean="0"/>
              <a:t>تقدير ميلان الطبقات الصخرية</a:t>
            </a:r>
            <a:endParaRPr lang="ar-MA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MA"/>
          </a:p>
        </p:txBody>
      </p:sp>
      <p:pic>
        <p:nvPicPr>
          <p:cNvPr id="4" name="Espace réservé du contenu 3" descr="pendage des couches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536163"/>
          </a:xfrm>
          <a:blipFill>
            <a:blip r:embed="rId3"/>
            <a:tile tx="0" ty="0" sx="100000" sy="100000" flip="none" algn="tl"/>
          </a:blipFill>
        </p:spPr>
      </p:pic>
      <p:sp>
        <p:nvSpPr>
          <p:cNvPr id="5" name="ZoneTexte 4"/>
          <p:cNvSpPr txBox="1"/>
          <p:nvPr/>
        </p:nvSpPr>
        <p:spPr>
          <a:xfrm>
            <a:off x="142844" y="5715016"/>
            <a:ext cx="900115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MA" sz="2800" b="1" dirty="0" smtClean="0">
                <a:solidFill>
                  <a:srgbClr val="FF0000"/>
                </a:solidFill>
              </a:rPr>
              <a:t>تمرين : </a:t>
            </a:r>
            <a:r>
              <a:rPr lang="ar-MA" sz="2800" b="1" dirty="0" smtClean="0"/>
              <a:t>حدد ميلان الطبقات الصخرية حسب تقاطعها مع منحنيات المستوى </a:t>
            </a:r>
            <a:r>
              <a:rPr lang="ar-MA" sz="2800" b="1" dirty="0" smtClean="0">
                <a:solidFill>
                  <a:srgbClr val="FF0000"/>
                </a:solidFill>
              </a:rPr>
              <a:t>بالوادي</a:t>
            </a:r>
            <a:r>
              <a:rPr lang="ar-MA" sz="2800" b="1" dirty="0" smtClean="0"/>
              <a:t> على الخريطة أعلاه</a:t>
            </a:r>
            <a:endParaRPr lang="ar-MA" sz="2800" b="1" dirty="0"/>
          </a:p>
        </p:txBody>
      </p:sp>
      <p:sp>
        <p:nvSpPr>
          <p:cNvPr id="26" name="Forme libre 25"/>
          <p:cNvSpPr/>
          <p:nvPr/>
        </p:nvSpPr>
        <p:spPr bwMode="auto">
          <a:xfrm>
            <a:off x="857224" y="2643183"/>
            <a:ext cx="7572428" cy="2071702"/>
          </a:xfrm>
          <a:custGeom>
            <a:avLst/>
            <a:gdLst>
              <a:gd name="connsiteX0" fmla="*/ 6215062 w 6215062"/>
              <a:gd name="connsiteY0" fmla="*/ 0 h 2814637"/>
              <a:gd name="connsiteX1" fmla="*/ 6172200 w 6215062"/>
              <a:gd name="connsiteY1" fmla="*/ 14287 h 2814637"/>
              <a:gd name="connsiteX2" fmla="*/ 6143625 w 6215062"/>
              <a:gd name="connsiteY2" fmla="*/ 100012 h 2814637"/>
              <a:gd name="connsiteX3" fmla="*/ 6129337 w 6215062"/>
              <a:gd name="connsiteY3" fmla="*/ 142875 h 2814637"/>
              <a:gd name="connsiteX4" fmla="*/ 6043612 w 6215062"/>
              <a:gd name="connsiteY4" fmla="*/ 228600 h 2814637"/>
              <a:gd name="connsiteX5" fmla="*/ 6015037 w 6215062"/>
              <a:gd name="connsiteY5" fmla="*/ 271462 h 2814637"/>
              <a:gd name="connsiteX6" fmla="*/ 5972175 w 6215062"/>
              <a:gd name="connsiteY6" fmla="*/ 300037 h 2814637"/>
              <a:gd name="connsiteX7" fmla="*/ 5957887 w 6215062"/>
              <a:gd name="connsiteY7" fmla="*/ 342900 h 2814637"/>
              <a:gd name="connsiteX8" fmla="*/ 5915025 w 6215062"/>
              <a:gd name="connsiteY8" fmla="*/ 371475 h 2814637"/>
              <a:gd name="connsiteX9" fmla="*/ 5872162 w 6215062"/>
              <a:gd name="connsiteY9" fmla="*/ 414337 h 2814637"/>
              <a:gd name="connsiteX10" fmla="*/ 5729287 w 6215062"/>
              <a:gd name="connsiteY10" fmla="*/ 442912 h 2814637"/>
              <a:gd name="connsiteX11" fmla="*/ 5657850 w 6215062"/>
              <a:gd name="connsiteY11" fmla="*/ 471487 h 2814637"/>
              <a:gd name="connsiteX12" fmla="*/ 5614987 w 6215062"/>
              <a:gd name="connsiteY12" fmla="*/ 500062 h 2814637"/>
              <a:gd name="connsiteX13" fmla="*/ 5557837 w 6215062"/>
              <a:gd name="connsiteY13" fmla="*/ 528637 h 2814637"/>
              <a:gd name="connsiteX14" fmla="*/ 5486400 w 6215062"/>
              <a:gd name="connsiteY14" fmla="*/ 585787 h 2814637"/>
              <a:gd name="connsiteX15" fmla="*/ 5443537 w 6215062"/>
              <a:gd name="connsiteY15" fmla="*/ 628650 h 2814637"/>
              <a:gd name="connsiteX16" fmla="*/ 5386387 w 6215062"/>
              <a:gd name="connsiteY16" fmla="*/ 657225 h 2814637"/>
              <a:gd name="connsiteX17" fmla="*/ 5286375 w 6215062"/>
              <a:gd name="connsiteY17" fmla="*/ 685800 h 2814637"/>
              <a:gd name="connsiteX18" fmla="*/ 5243512 w 6215062"/>
              <a:gd name="connsiteY18" fmla="*/ 714375 h 2814637"/>
              <a:gd name="connsiteX19" fmla="*/ 5214937 w 6215062"/>
              <a:gd name="connsiteY19" fmla="*/ 757237 h 2814637"/>
              <a:gd name="connsiteX20" fmla="*/ 5043487 w 6215062"/>
              <a:gd name="connsiteY20" fmla="*/ 842962 h 2814637"/>
              <a:gd name="connsiteX21" fmla="*/ 4943475 w 6215062"/>
              <a:gd name="connsiteY21" fmla="*/ 871537 h 2814637"/>
              <a:gd name="connsiteX22" fmla="*/ 4843462 w 6215062"/>
              <a:gd name="connsiteY22" fmla="*/ 942975 h 2814637"/>
              <a:gd name="connsiteX23" fmla="*/ 4800600 w 6215062"/>
              <a:gd name="connsiteY23" fmla="*/ 957262 h 2814637"/>
              <a:gd name="connsiteX24" fmla="*/ 4714875 w 6215062"/>
              <a:gd name="connsiteY24" fmla="*/ 1028700 h 2814637"/>
              <a:gd name="connsiteX25" fmla="*/ 4686300 w 6215062"/>
              <a:gd name="connsiteY25" fmla="*/ 1071562 h 2814637"/>
              <a:gd name="connsiteX26" fmla="*/ 4643437 w 6215062"/>
              <a:gd name="connsiteY26" fmla="*/ 1085850 h 2814637"/>
              <a:gd name="connsiteX27" fmla="*/ 4600575 w 6215062"/>
              <a:gd name="connsiteY27" fmla="*/ 1114425 h 2814637"/>
              <a:gd name="connsiteX28" fmla="*/ 4500562 w 6215062"/>
              <a:gd name="connsiteY28" fmla="*/ 1157287 h 2814637"/>
              <a:gd name="connsiteX29" fmla="*/ 4414837 w 6215062"/>
              <a:gd name="connsiteY29" fmla="*/ 1243012 h 2814637"/>
              <a:gd name="connsiteX30" fmla="*/ 4371975 w 6215062"/>
              <a:gd name="connsiteY30" fmla="*/ 1271587 h 2814637"/>
              <a:gd name="connsiteX31" fmla="*/ 4314825 w 6215062"/>
              <a:gd name="connsiteY31" fmla="*/ 1328737 h 2814637"/>
              <a:gd name="connsiteX32" fmla="*/ 4243387 w 6215062"/>
              <a:gd name="connsiteY32" fmla="*/ 1371600 h 2814637"/>
              <a:gd name="connsiteX33" fmla="*/ 4200525 w 6215062"/>
              <a:gd name="connsiteY33" fmla="*/ 1400175 h 2814637"/>
              <a:gd name="connsiteX34" fmla="*/ 4171950 w 6215062"/>
              <a:gd name="connsiteY34" fmla="*/ 1443037 h 2814637"/>
              <a:gd name="connsiteX35" fmla="*/ 4029075 w 6215062"/>
              <a:gd name="connsiteY35" fmla="*/ 1514475 h 2814637"/>
              <a:gd name="connsiteX36" fmla="*/ 3929062 w 6215062"/>
              <a:gd name="connsiteY36" fmla="*/ 1543050 h 2814637"/>
              <a:gd name="connsiteX37" fmla="*/ 3800475 w 6215062"/>
              <a:gd name="connsiteY37" fmla="*/ 1585912 h 2814637"/>
              <a:gd name="connsiteX38" fmla="*/ 3757612 w 6215062"/>
              <a:gd name="connsiteY38" fmla="*/ 1614487 h 2814637"/>
              <a:gd name="connsiteX39" fmla="*/ 3700462 w 6215062"/>
              <a:gd name="connsiteY39" fmla="*/ 1643062 h 2814637"/>
              <a:gd name="connsiteX40" fmla="*/ 3614737 w 6215062"/>
              <a:gd name="connsiteY40" fmla="*/ 1671637 h 2814637"/>
              <a:gd name="connsiteX41" fmla="*/ 3571875 w 6215062"/>
              <a:gd name="connsiteY41" fmla="*/ 1700212 h 2814637"/>
              <a:gd name="connsiteX42" fmla="*/ 3486150 w 6215062"/>
              <a:gd name="connsiteY42" fmla="*/ 1728787 h 2814637"/>
              <a:gd name="connsiteX43" fmla="*/ 3443287 w 6215062"/>
              <a:gd name="connsiteY43" fmla="*/ 1757362 h 2814637"/>
              <a:gd name="connsiteX44" fmla="*/ 3400425 w 6215062"/>
              <a:gd name="connsiteY44" fmla="*/ 1800225 h 2814637"/>
              <a:gd name="connsiteX45" fmla="*/ 3357562 w 6215062"/>
              <a:gd name="connsiteY45" fmla="*/ 1814512 h 2814637"/>
              <a:gd name="connsiteX46" fmla="*/ 3186112 w 6215062"/>
              <a:gd name="connsiteY46" fmla="*/ 1828800 h 2814637"/>
              <a:gd name="connsiteX47" fmla="*/ 3128962 w 6215062"/>
              <a:gd name="connsiteY47" fmla="*/ 1843087 h 2814637"/>
              <a:gd name="connsiteX48" fmla="*/ 3043237 w 6215062"/>
              <a:gd name="connsiteY48" fmla="*/ 1857375 h 2814637"/>
              <a:gd name="connsiteX49" fmla="*/ 2914650 w 6215062"/>
              <a:gd name="connsiteY49" fmla="*/ 1900237 h 2814637"/>
              <a:gd name="connsiteX50" fmla="*/ 2857500 w 6215062"/>
              <a:gd name="connsiteY50" fmla="*/ 1914525 h 2814637"/>
              <a:gd name="connsiteX51" fmla="*/ 2814637 w 6215062"/>
              <a:gd name="connsiteY51" fmla="*/ 1943100 h 2814637"/>
              <a:gd name="connsiteX52" fmla="*/ 2657475 w 6215062"/>
              <a:gd name="connsiteY52" fmla="*/ 1985962 h 2814637"/>
              <a:gd name="connsiteX53" fmla="*/ 2471737 w 6215062"/>
              <a:gd name="connsiteY53" fmla="*/ 2000250 h 2814637"/>
              <a:gd name="connsiteX54" fmla="*/ 2386012 w 6215062"/>
              <a:gd name="connsiteY54" fmla="*/ 2028825 h 2814637"/>
              <a:gd name="connsiteX55" fmla="*/ 2328862 w 6215062"/>
              <a:gd name="connsiteY55" fmla="*/ 2057400 h 2814637"/>
              <a:gd name="connsiteX56" fmla="*/ 2243137 w 6215062"/>
              <a:gd name="connsiteY56" fmla="*/ 2085975 h 2814637"/>
              <a:gd name="connsiteX57" fmla="*/ 2143125 w 6215062"/>
              <a:gd name="connsiteY57" fmla="*/ 2128837 h 2814637"/>
              <a:gd name="connsiteX58" fmla="*/ 2057400 w 6215062"/>
              <a:gd name="connsiteY58" fmla="*/ 2143125 h 2814637"/>
              <a:gd name="connsiteX59" fmla="*/ 1857375 w 6215062"/>
              <a:gd name="connsiteY59" fmla="*/ 2171700 h 2814637"/>
              <a:gd name="connsiteX60" fmla="*/ 1771650 w 6215062"/>
              <a:gd name="connsiteY60" fmla="*/ 2200275 h 2814637"/>
              <a:gd name="connsiteX61" fmla="*/ 1728787 w 6215062"/>
              <a:gd name="connsiteY61" fmla="*/ 2214562 h 2814637"/>
              <a:gd name="connsiteX62" fmla="*/ 1671637 w 6215062"/>
              <a:gd name="connsiteY62" fmla="*/ 2228850 h 2814637"/>
              <a:gd name="connsiteX63" fmla="*/ 1614487 w 6215062"/>
              <a:gd name="connsiteY63" fmla="*/ 2257425 h 2814637"/>
              <a:gd name="connsiteX64" fmla="*/ 1500187 w 6215062"/>
              <a:gd name="connsiteY64" fmla="*/ 2271712 h 2814637"/>
              <a:gd name="connsiteX65" fmla="*/ 1414462 w 6215062"/>
              <a:gd name="connsiteY65" fmla="*/ 2286000 h 2814637"/>
              <a:gd name="connsiteX66" fmla="*/ 1300162 w 6215062"/>
              <a:gd name="connsiteY66" fmla="*/ 2314575 h 2814637"/>
              <a:gd name="connsiteX67" fmla="*/ 1257300 w 6215062"/>
              <a:gd name="connsiteY67" fmla="*/ 2357437 h 2814637"/>
              <a:gd name="connsiteX68" fmla="*/ 1128712 w 6215062"/>
              <a:gd name="connsiteY68" fmla="*/ 2443162 h 2814637"/>
              <a:gd name="connsiteX69" fmla="*/ 1085850 w 6215062"/>
              <a:gd name="connsiteY69" fmla="*/ 2471737 h 2814637"/>
              <a:gd name="connsiteX70" fmla="*/ 928687 w 6215062"/>
              <a:gd name="connsiteY70" fmla="*/ 2500312 h 2814637"/>
              <a:gd name="connsiteX71" fmla="*/ 871537 w 6215062"/>
              <a:gd name="connsiteY71" fmla="*/ 2543175 h 2814637"/>
              <a:gd name="connsiteX72" fmla="*/ 814387 w 6215062"/>
              <a:gd name="connsiteY72" fmla="*/ 2557462 h 2814637"/>
              <a:gd name="connsiteX73" fmla="*/ 771525 w 6215062"/>
              <a:gd name="connsiteY73" fmla="*/ 2571750 h 2814637"/>
              <a:gd name="connsiteX74" fmla="*/ 728662 w 6215062"/>
              <a:gd name="connsiteY74" fmla="*/ 2600325 h 2814637"/>
              <a:gd name="connsiteX75" fmla="*/ 471487 w 6215062"/>
              <a:gd name="connsiteY75" fmla="*/ 2643187 h 2814637"/>
              <a:gd name="connsiteX76" fmla="*/ 271462 w 6215062"/>
              <a:gd name="connsiteY76" fmla="*/ 2671762 h 2814637"/>
              <a:gd name="connsiteX77" fmla="*/ 185737 w 6215062"/>
              <a:gd name="connsiteY77" fmla="*/ 2728912 h 2814637"/>
              <a:gd name="connsiteX78" fmla="*/ 142875 w 6215062"/>
              <a:gd name="connsiteY78" fmla="*/ 2757487 h 2814637"/>
              <a:gd name="connsiteX79" fmla="*/ 14287 w 6215062"/>
              <a:gd name="connsiteY79" fmla="*/ 2814637 h 2814637"/>
              <a:gd name="connsiteX80" fmla="*/ 0 w 6215062"/>
              <a:gd name="connsiteY80" fmla="*/ 2814637 h 2814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215062" h="2814637">
                <a:moveTo>
                  <a:pt x="6215062" y="0"/>
                </a:moveTo>
                <a:cubicBezTo>
                  <a:pt x="6200775" y="4762"/>
                  <a:pt x="6180954" y="2032"/>
                  <a:pt x="6172200" y="14287"/>
                </a:cubicBezTo>
                <a:cubicBezTo>
                  <a:pt x="6154693" y="38797"/>
                  <a:pt x="6153150" y="71437"/>
                  <a:pt x="6143625" y="100012"/>
                </a:cubicBezTo>
                <a:cubicBezTo>
                  <a:pt x="6138862" y="114300"/>
                  <a:pt x="6138373" y="130827"/>
                  <a:pt x="6129337" y="142875"/>
                </a:cubicBezTo>
                <a:cubicBezTo>
                  <a:pt x="6076172" y="213762"/>
                  <a:pt x="6106288" y="186816"/>
                  <a:pt x="6043612" y="228600"/>
                </a:cubicBezTo>
                <a:cubicBezTo>
                  <a:pt x="6034087" y="242887"/>
                  <a:pt x="6027179" y="259320"/>
                  <a:pt x="6015037" y="271462"/>
                </a:cubicBezTo>
                <a:cubicBezTo>
                  <a:pt x="6002895" y="283604"/>
                  <a:pt x="5982902" y="286628"/>
                  <a:pt x="5972175" y="300037"/>
                </a:cubicBezTo>
                <a:cubicBezTo>
                  <a:pt x="5962767" y="311797"/>
                  <a:pt x="5967295" y="331140"/>
                  <a:pt x="5957887" y="342900"/>
                </a:cubicBezTo>
                <a:cubicBezTo>
                  <a:pt x="5947160" y="356309"/>
                  <a:pt x="5928216" y="360482"/>
                  <a:pt x="5915025" y="371475"/>
                </a:cubicBezTo>
                <a:cubicBezTo>
                  <a:pt x="5899503" y="384410"/>
                  <a:pt x="5891021" y="407084"/>
                  <a:pt x="5872162" y="414337"/>
                </a:cubicBezTo>
                <a:cubicBezTo>
                  <a:pt x="5826831" y="431772"/>
                  <a:pt x="5729287" y="442912"/>
                  <a:pt x="5729287" y="442912"/>
                </a:cubicBezTo>
                <a:cubicBezTo>
                  <a:pt x="5705475" y="452437"/>
                  <a:pt x="5680789" y="460017"/>
                  <a:pt x="5657850" y="471487"/>
                </a:cubicBezTo>
                <a:cubicBezTo>
                  <a:pt x="5642491" y="479166"/>
                  <a:pt x="5629896" y="491543"/>
                  <a:pt x="5614987" y="500062"/>
                </a:cubicBezTo>
                <a:cubicBezTo>
                  <a:pt x="5596495" y="510629"/>
                  <a:pt x="5576887" y="519112"/>
                  <a:pt x="5557837" y="528637"/>
                </a:cubicBezTo>
                <a:cubicBezTo>
                  <a:pt x="5493930" y="624499"/>
                  <a:pt x="5569213" y="530578"/>
                  <a:pt x="5486400" y="585787"/>
                </a:cubicBezTo>
                <a:cubicBezTo>
                  <a:pt x="5469588" y="596995"/>
                  <a:pt x="5459979" y="616906"/>
                  <a:pt x="5443537" y="628650"/>
                </a:cubicBezTo>
                <a:cubicBezTo>
                  <a:pt x="5426206" y="641030"/>
                  <a:pt x="5405963" y="648835"/>
                  <a:pt x="5386387" y="657225"/>
                </a:cubicBezTo>
                <a:cubicBezTo>
                  <a:pt x="5357695" y="669521"/>
                  <a:pt x="5315370" y="678551"/>
                  <a:pt x="5286375" y="685800"/>
                </a:cubicBezTo>
                <a:cubicBezTo>
                  <a:pt x="5272087" y="695325"/>
                  <a:pt x="5255654" y="702233"/>
                  <a:pt x="5243512" y="714375"/>
                </a:cubicBezTo>
                <a:cubicBezTo>
                  <a:pt x="5231370" y="726517"/>
                  <a:pt x="5227860" y="745930"/>
                  <a:pt x="5214937" y="757237"/>
                </a:cubicBezTo>
                <a:cubicBezTo>
                  <a:pt x="5146759" y="816892"/>
                  <a:pt x="5124422" y="815983"/>
                  <a:pt x="5043487" y="842962"/>
                </a:cubicBezTo>
                <a:cubicBezTo>
                  <a:pt x="4981989" y="863462"/>
                  <a:pt x="5015246" y="853595"/>
                  <a:pt x="4943475" y="871537"/>
                </a:cubicBezTo>
                <a:cubicBezTo>
                  <a:pt x="4930528" y="881247"/>
                  <a:pt x="4864357" y="932528"/>
                  <a:pt x="4843462" y="942975"/>
                </a:cubicBezTo>
                <a:cubicBezTo>
                  <a:pt x="4829992" y="949710"/>
                  <a:pt x="4814887" y="952500"/>
                  <a:pt x="4800600" y="957262"/>
                </a:cubicBezTo>
                <a:cubicBezTo>
                  <a:pt x="4758452" y="985360"/>
                  <a:pt x="4749255" y="987444"/>
                  <a:pt x="4714875" y="1028700"/>
                </a:cubicBezTo>
                <a:cubicBezTo>
                  <a:pt x="4703882" y="1041891"/>
                  <a:pt x="4699709" y="1060835"/>
                  <a:pt x="4686300" y="1071562"/>
                </a:cubicBezTo>
                <a:cubicBezTo>
                  <a:pt x="4674540" y="1080970"/>
                  <a:pt x="4656908" y="1079115"/>
                  <a:pt x="4643437" y="1085850"/>
                </a:cubicBezTo>
                <a:cubicBezTo>
                  <a:pt x="4628079" y="1093529"/>
                  <a:pt x="4615934" y="1106746"/>
                  <a:pt x="4600575" y="1114425"/>
                </a:cubicBezTo>
                <a:cubicBezTo>
                  <a:pt x="4503351" y="1163036"/>
                  <a:pt x="4619485" y="1082960"/>
                  <a:pt x="4500562" y="1157287"/>
                </a:cubicBezTo>
                <a:cubicBezTo>
                  <a:pt x="4376047" y="1235109"/>
                  <a:pt x="4495292" y="1162557"/>
                  <a:pt x="4414837" y="1243012"/>
                </a:cubicBezTo>
                <a:cubicBezTo>
                  <a:pt x="4402695" y="1255154"/>
                  <a:pt x="4385012" y="1260412"/>
                  <a:pt x="4371975" y="1271587"/>
                </a:cubicBezTo>
                <a:cubicBezTo>
                  <a:pt x="4351520" y="1289120"/>
                  <a:pt x="4336091" y="1312197"/>
                  <a:pt x="4314825" y="1328737"/>
                </a:cubicBezTo>
                <a:cubicBezTo>
                  <a:pt x="4292905" y="1345786"/>
                  <a:pt x="4266936" y="1356882"/>
                  <a:pt x="4243387" y="1371600"/>
                </a:cubicBezTo>
                <a:cubicBezTo>
                  <a:pt x="4228826" y="1380701"/>
                  <a:pt x="4214812" y="1390650"/>
                  <a:pt x="4200525" y="1400175"/>
                </a:cubicBezTo>
                <a:cubicBezTo>
                  <a:pt x="4191000" y="1414462"/>
                  <a:pt x="4184092" y="1430895"/>
                  <a:pt x="4171950" y="1443037"/>
                </a:cubicBezTo>
                <a:cubicBezTo>
                  <a:pt x="4121170" y="1493817"/>
                  <a:pt x="4098853" y="1491216"/>
                  <a:pt x="4029075" y="1514475"/>
                </a:cubicBezTo>
                <a:cubicBezTo>
                  <a:pt x="3967591" y="1534969"/>
                  <a:pt x="4000813" y="1525112"/>
                  <a:pt x="3929062" y="1543050"/>
                </a:cubicBezTo>
                <a:cubicBezTo>
                  <a:pt x="3831671" y="1607978"/>
                  <a:pt x="3954467" y="1534582"/>
                  <a:pt x="3800475" y="1585912"/>
                </a:cubicBezTo>
                <a:cubicBezTo>
                  <a:pt x="3784185" y="1591342"/>
                  <a:pt x="3772521" y="1605968"/>
                  <a:pt x="3757612" y="1614487"/>
                </a:cubicBezTo>
                <a:cubicBezTo>
                  <a:pt x="3739120" y="1625054"/>
                  <a:pt x="3720237" y="1635152"/>
                  <a:pt x="3700462" y="1643062"/>
                </a:cubicBezTo>
                <a:cubicBezTo>
                  <a:pt x="3672496" y="1654249"/>
                  <a:pt x="3614737" y="1671637"/>
                  <a:pt x="3614737" y="1671637"/>
                </a:cubicBezTo>
                <a:cubicBezTo>
                  <a:pt x="3600450" y="1681162"/>
                  <a:pt x="3587566" y="1693238"/>
                  <a:pt x="3571875" y="1700212"/>
                </a:cubicBezTo>
                <a:cubicBezTo>
                  <a:pt x="3544350" y="1712445"/>
                  <a:pt x="3486150" y="1728787"/>
                  <a:pt x="3486150" y="1728787"/>
                </a:cubicBezTo>
                <a:cubicBezTo>
                  <a:pt x="3471862" y="1738312"/>
                  <a:pt x="3456479" y="1746369"/>
                  <a:pt x="3443287" y="1757362"/>
                </a:cubicBezTo>
                <a:cubicBezTo>
                  <a:pt x="3427765" y="1770297"/>
                  <a:pt x="3417237" y="1789017"/>
                  <a:pt x="3400425" y="1800225"/>
                </a:cubicBezTo>
                <a:cubicBezTo>
                  <a:pt x="3387894" y="1808579"/>
                  <a:pt x="3372490" y="1812522"/>
                  <a:pt x="3357562" y="1814512"/>
                </a:cubicBezTo>
                <a:cubicBezTo>
                  <a:pt x="3300717" y="1822091"/>
                  <a:pt x="3243262" y="1824037"/>
                  <a:pt x="3186112" y="1828800"/>
                </a:cubicBezTo>
                <a:cubicBezTo>
                  <a:pt x="3167062" y="1833562"/>
                  <a:pt x="3148217" y="1839236"/>
                  <a:pt x="3128962" y="1843087"/>
                </a:cubicBezTo>
                <a:cubicBezTo>
                  <a:pt x="3100555" y="1848768"/>
                  <a:pt x="3071228" y="1849911"/>
                  <a:pt x="3043237" y="1857375"/>
                </a:cubicBezTo>
                <a:cubicBezTo>
                  <a:pt x="2999582" y="1869016"/>
                  <a:pt x="2958482" y="1889279"/>
                  <a:pt x="2914650" y="1900237"/>
                </a:cubicBezTo>
                <a:lnTo>
                  <a:pt x="2857500" y="1914525"/>
                </a:lnTo>
                <a:cubicBezTo>
                  <a:pt x="2843212" y="1924050"/>
                  <a:pt x="2830329" y="1936126"/>
                  <a:pt x="2814637" y="1943100"/>
                </a:cubicBezTo>
                <a:cubicBezTo>
                  <a:pt x="2775524" y="1960483"/>
                  <a:pt x="2702295" y="1980982"/>
                  <a:pt x="2657475" y="1985962"/>
                </a:cubicBezTo>
                <a:cubicBezTo>
                  <a:pt x="2595759" y="1992819"/>
                  <a:pt x="2533650" y="1995487"/>
                  <a:pt x="2471737" y="2000250"/>
                </a:cubicBezTo>
                <a:cubicBezTo>
                  <a:pt x="2443162" y="2009775"/>
                  <a:pt x="2413978" y="2017638"/>
                  <a:pt x="2386012" y="2028825"/>
                </a:cubicBezTo>
                <a:cubicBezTo>
                  <a:pt x="2366237" y="2036735"/>
                  <a:pt x="2348637" y="2049490"/>
                  <a:pt x="2328862" y="2057400"/>
                </a:cubicBezTo>
                <a:cubicBezTo>
                  <a:pt x="2300896" y="2068587"/>
                  <a:pt x="2270078" y="2072505"/>
                  <a:pt x="2243137" y="2085975"/>
                </a:cubicBezTo>
                <a:cubicBezTo>
                  <a:pt x="2208191" y="2103448"/>
                  <a:pt x="2180967" y="2120428"/>
                  <a:pt x="2143125" y="2128837"/>
                </a:cubicBezTo>
                <a:cubicBezTo>
                  <a:pt x="2114846" y="2135121"/>
                  <a:pt x="2086049" y="2138828"/>
                  <a:pt x="2057400" y="2143125"/>
                </a:cubicBezTo>
                <a:lnTo>
                  <a:pt x="1857375" y="2171700"/>
                </a:lnTo>
                <a:lnTo>
                  <a:pt x="1771650" y="2200275"/>
                </a:lnTo>
                <a:cubicBezTo>
                  <a:pt x="1757362" y="2205037"/>
                  <a:pt x="1743398" y="2210909"/>
                  <a:pt x="1728787" y="2214562"/>
                </a:cubicBezTo>
                <a:cubicBezTo>
                  <a:pt x="1709737" y="2219325"/>
                  <a:pt x="1690023" y="2221955"/>
                  <a:pt x="1671637" y="2228850"/>
                </a:cubicBezTo>
                <a:cubicBezTo>
                  <a:pt x="1651695" y="2236328"/>
                  <a:pt x="1635150" y="2252259"/>
                  <a:pt x="1614487" y="2257425"/>
                </a:cubicBezTo>
                <a:cubicBezTo>
                  <a:pt x="1577237" y="2266737"/>
                  <a:pt x="1538198" y="2266282"/>
                  <a:pt x="1500187" y="2271712"/>
                </a:cubicBezTo>
                <a:cubicBezTo>
                  <a:pt x="1471509" y="2275809"/>
                  <a:pt x="1442788" y="2279930"/>
                  <a:pt x="1414462" y="2286000"/>
                </a:cubicBezTo>
                <a:cubicBezTo>
                  <a:pt x="1376061" y="2294229"/>
                  <a:pt x="1300162" y="2314575"/>
                  <a:pt x="1300162" y="2314575"/>
                </a:cubicBezTo>
                <a:cubicBezTo>
                  <a:pt x="1285875" y="2328862"/>
                  <a:pt x="1273249" y="2345032"/>
                  <a:pt x="1257300" y="2357437"/>
                </a:cubicBezTo>
                <a:cubicBezTo>
                  <a:pt x="1257290" y="2357445"/>
                  <a:pt x="1150148" y="2428871"/>
                  <a:pt x="1128712" y="2443162"/>
                </a:cubicBezTo>
                <a:cubicBezTo>
                  <a:pt x="1114425" y="2452687"/>
                  <a:pt x="1102849" y="2469309"/>
                  <a:pt x="1085850" y="2471737"/>
                </a:cubicBezTo>
                <a:cubicBezTo>
                  <a:pt x="966398" y="2488802"/>
                  <a:pt x="1018508" y="2477858"/>
                  <a:pt x="928687" y="2500312"/>
                </a:cubicBezTo>
                <a:cubicBezTo>
                  <a:pt x="909637" y="2514600"/>
                  <a:pt x="892836" y="2532526"/>
                  <a:pt x="871537" y="2543175"/>
                </a:cubicBezTo>
                <a:cubicBezTo>
                  <a:pt x="853974" y="2551957"/>
                  <a:pt x="833268" y="2552067"/>
                  <a:pt x="814387" y="2557462"/>
                </a:cubicBezTo>
                <a:cubicBezTo>
                  <a:pt x="799906" y="2561599"/>
                  <a:pt x="784995" y="2565015"/>
                  <a:pt x="771525" y="2571750"/>
                </a:cubicBezTo>
                <a:cubicBezTo>
                  <a:pt x="756166" y="2579429"/>
                  <a:pt x="744952" y="2594895"/>
                  <a:pt x="728662" y="2600325"/>
                </a:cubicBezTo>
                <a:cubicBezTo>
                  <a:pt x="634743" y="2631631"/>
                  <a:pt x="568313" y="2630558"/>
                  <a:pt x="471487" y="2643187"/>
                </a:cubicBezTo>
                <a:cubicBezTo>
                  <a:pt x="404701" y="2651898"/>
                  <a:pt x="271462" y="2671762"/>
                  <a:pt x="271462" y="2671762"/>
                </a:cubicBezTo>
                <a:lnTo>
                  <a:pt x="185737" y="2728912"/>
                </a:lnTo>
                <a:lnTo>
                  <a:pt x="142875" y="2757487"/>
                </a:lnTo>
                <a:cubicBezTo>
                  <a:pt x="104030" y="2783384"/>
                  <a:pt x="65293" y="2814637"/>
                  <a:pt x="14287" y="2814637"/>
                </a:cubicBezTo>
                <a:lnTo>
                  <a:pt x="0" y="2814637"/>
                </a:lnTo>
              </a:path>
            </a:pathLst>
          </a:cu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M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7178">
            <a:off x="7286644" y="2000240"/>
            <a:ext cx="10858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713663">
            <a:off x="6215074" y="2071678"/>
            <a:ext cx="1038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4500562" y="2285992"/>
            <a:ext cx="1247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7945299">
            <a:off x="3769148" y="2164171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7656851">
            <a:off x="2571736" y="1857364"/>
            <a:ext cx="11144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8662" y="1928802"/>
            <a:ext cx="9620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ZoneTexte 34"/>
          <p:cNvSpPr txBox="1"/>
          <p:nvPr/>
        </p:nvSpPr>
        <p:spPr>
          <a:xfrm>
            <a:off x="1071538" y="3071810"/>
            <a:ext cx="78581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MA" sz="2000" b="1" dirty="0" smtClean="0">
                <a:solidFill>
                  <a:srgbClr val="FF0000"/>
                </a:solidFill>
              </a:rPr>
              <a:t>ميلان منعدم</a:t>
            </a:r>
            <a:endParaRPr lang="ar-MA" sz="2000" b="1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785786" y="4500570"/>
            <a:ext cx="1071570" cy="214314"/>
          </a:xfrm>
          <a:prstGeom prst="rect">
            <a:avLst/>
          </a:prstGeom>
          <a:solidFill>
            <a:srgbClr val="FFC000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M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 rot="1851701">
            <a:off x="2803117" y="4495800"/>
            <a:ext cx="1213569" cy="285204"/>
          </a:xfrm>
          <a:prstGeom prst="rect">
            <a:avLst/>
          </a:prstGeom>
          <a:solidFill>
            <a:srgbClr val="FFC000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M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 rot="3014336">
            <a:off x="3808442" y="4463428"/>
            <a:ext cx="1120358" cy="217159"/>
          </a:xfrm>
          <a:prstGeom prst="rect">
            <a:avLst/>
          </a:prstGeom>
          <a:solidFill>
            <a:srgbClr val="FFC000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M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 rot="5400000">
            <a:off x="4572000" y="4357694"/>
            <a:ext cx="1214446" cy="214314"/>
          </a:xfrm>
          <a:prstGeom prst="rect">
            <a:avLst/>
          </a:prstGeom>
          <a:solidFill>
            <a:srgbClr val="FFC000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M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 rot="19192063">
            <a:off x="5765222" y="3712877"/>
            <a:ext cx="1332453" cy="244137"/>
          </a:xfrm>
          <a:prstGeom prst="rect">
            <a:avLst/>
          </a:prstGeom>
          <a:solidFill>
            <a:srgbClr val="FFC000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M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 rot="17078794">
            <a:off x="6820048" y="3569286"/>
            <a:ext cx="1580040" cy="255633"/>
          </a:xfrm>
          <a:prstGeom prst="rect">
            <a:avLst/>
          </a:prstGeom>
          <a:solidFill>
            <a:srgbClr val="FFC000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M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571736" y="2857496"/>
            <a:ext cx="114300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MA" sz="2000" b="1" dirty="0" smtClean="0">
                <a:solidFill>
                  <a:srgbClr val="FF0000"/>
                </a:solidFill>
              </a:rPr>
              <a:t>ميلان في اتجاه </a:t>
            </a:r>
          </a:p>
          <a:p>
            <a:pPr algn="r" rtl="1"/>
            <a:r>
              <a:rPr lang="ar-MA" sz="2000" b="1" dirty="0" smtClean="0">
                <a:solidFill>
                  <a:srgbClr val="FF0000"/>
                </a:solidFill>
              </a:rPr>
              <a:t>رأسٍ</a:t>
            </a:r>
            <a:r>
              <a:rPr lang="fr-FR" sz="2000" b="1" dirty="0" smtClean="0">
                <a:solidFill>
                  <a:srgbClr val="FF0000"/>
                </a:solidFill>
              </a:rPr>
              <a:t> V</a:t>
            </a:r>
            <a:r>
              <a:rPr lang="ar-MA" sz="2000" b="1" dirty="0" smtClean="0">
                <a:solidFill>
                  <a:srgbClr val="FF0000"/>
                </a:solidFill>
              </a:rPr>
              <a:t> </a:t>
            </a:r>
            <a:endParaRPr lang="ar-MA" sz="2000" b="1" dirty="0">
              <a:solidFill>
                <a:srgbClr val="FF0000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4214810" y="3071810"/>
            <a:ext cx="12144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MA" sz="2000" b="1" dirty="0" smtClean="0">
                <a:solidFill>
                  <a:srgbClr val="FF0000"/>
                </a:solidFill>
              </a:rPr>
              <a:t>ميلان </a:t>
            </a:r>
          </a:p>
          <a:p>
            <a:pPr algn="r" rtl="1"/>
            <a:r>
              <a:rPr lang="ar-MA" sz="2000" b="1" dirty="0" smtClean="0">
                <a:solidFill>
                  <a:srgbClr val="FF0000"/>
                </a:solidFill>
              </a:rPr>
              <a:t>عمودي</a:t>
            </a:r>
            <a:endParaRPr lang="ar-MA" sz="20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14282" y="2357430"/>
            <a:ext cx="285752" cy="3143272"/>
          </a:xfrm>
          <a:prstGeom prst="rect">
            <a:avLst/>
          </a:prstGeom>
          <a:solidFill>
            <a:schemeClr val="bg1"/>
          </a:solidFill>
          <a:ln w="412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M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MA"/>
          </a:p>
        </p:txBody>
      </p:sp>
      <p:pic>
        <p:nvPicPr>
          <p:cNvPr id="6" name="Espace réservé du contenu 5" descr="la fail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729088"/>
            <a:ext cx="6000760" cy="4128912"/>
          </a:xfrm>
        </p:spPr>
      </p:pic>
      <p:sp>
        <p:nvSpPr>
          <p:cNvPr id="4" name="ZoneTexte 3"/>
          <p:cNvSpPr txBox="1"/>
          <p:nvPr/>
        </p:nvSpPr>
        <p:spPr>
          <a:xfrm>
            <a:off x="0" y="214290"/>
            <a:ext cx="8858280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MA" sz="4400" b="1" dirty="0" smtClean="0"/>
              <a:t>تذكير ببعض التشوهات التكتونية</a:t>
            </a:r>
            <a:endParaRPr lang="ar-MA" sz="4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1000108"/>
            <a:ext cx="8786874" cy="1754326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 rtl="1"/>
            <a:r>
              <a:rPr lang="ar-MA" sz="3600" b="1" dirty="0" smtClean="0">
                <a:solidFill>
                  <a:srgbClr val="FF0000"/>
                </a:solidFill>
              </a:rPr>
              <a:t>الفوالق </a:t>
            </a:r>
            <a:r>
              <a:rPr lang="fr-FR" sz="3600" b="1" dirty="0" smtClean="0">
                <a:solidFill>
                  <a:srgbClr val="FF0000"/>
                </a:solidFill>
              </a:rPr>
              <a:t>Les failles</a:t>
            </a:r>
            <a:r>
              <a:rPr lang="ar-MA" sz="3600" b="1" dirty="0" smtClean="0"/>
              <a:t> :عبارة عن انكسارات تتعرض لها الطبقات الصخرية يرافقها في معظم الأحيان تحرك عمودي للكتل الناتجة عن الفالق</a:t>
            </a:r>
            <a:endParaRPr lang="ar-MA" sz="36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6429388" y="3286124"/>
            <a:ext cx="2357454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MA" sz="4800" b="1" dirty="0" smtClean="0"/>
              <a:t>أهم العناصر الهندسية للفالق</a:t>
            </a:r>
            <a:endParaRPr lang="ar-MA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MA"/>
          </a:p>
        </p:txBody>
      </p:sp>
      <p:pic>
        <p:nvPicPr>
          <p:cNvPr id="5" name="Espace réservé du contenu 4" descr="decdocheme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428736"/>
            <a:ext cx="5591119" cy="3630397"/>
          </a:xfrm>
        </p:spPr>
      </p:pic>
      <p:sp>
        <p:nvSpPr>
          <p:cNvPr id="4" name="ZoneTexte 3"/>
          <p:cNvSpPr txBox="1"/>
          <p:nvPr/>
        </p:nvSpPr>
        <p:spPr>
          <a:xfrm>
            <a:off x="214282" y="0"/>
            <a:ext cx="8572560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MA" sz="2800" b="1" dirty="0" smtClean="0"/>
              <a:t>الانقلاعات </a:t>
            </a:r>
            <a:r>
              <a:rPr lang="fr-FR" sz="2800" b="1" dirty="0" smtClean="0"/>
              <a:t>Les décrochements</a:t>
            </a:r>
            <a:endParaRPr lang="ar-MA" sz="2800" b="1" dirty="0" smtClean="0"/>
          </a:p>
          <a:p>
            <a:pPr algn="ctr" rtl="1"/>
            <a:r>
              <a:rPr lang="ar-MA" sz="2800" b="1" dirty="0" smtClean="0"/>
              <a:t>عبارة عن انكسارات للطبقات الصخرية يرافقها تنقل أفقي للكتل الناتجة عن الانقلاع</a:t>
            </a:r>
            <a:endParaRPr lang="ar-MA" sz="2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000728" y="1000108"/>
            <a:ext cx="314327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MA" sz="3200" b="1" dirty="0" smtClean="0"/>
              <a:t>انقلاع ميامن</a:t>
            </a:r>
            <a:endParaRPr lang="ar-MA" sz="32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1071546"/>
            <a:ext cx="321467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MA" sz="3600" b="1" dirty="0" smtClean="0"/>
              <a:t>انقلاع </a:t>
            </a:r>
            <a:r>
              <a:rPr lang="ar-MA" sz="3600" b="1" dirty="0" err="1" smtClean="0"/>
              <a:t>مياسر</a:t>
            </a:r>
            <a:endParaRPr lang="ar-MA" sz="3600" b="1" dirty="0"/>
          </a:p>
        </p:txBody>
      </p:sp>
      <p:pic>
        <p:nvPicPr>
          <p:cNvPr id="8" name="Espace réservé du contenu 3" descr="coulisse[1]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62500" y="4953000"/>
            <a:ext cx="4381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 8" descr="oblique1[1]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43446"/>
            <a:ext cx="3543286" cy="221455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500694" y="4429132"/>
            <a:ext cx="314327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MA" sz="2800" b="1" dirty="0" smtClean="0">
                <a:solidFill>
                  <a:srgbClr val="FF0000"/>
                </a:solidFill>
              </a:rPr>
              <a:t>انقلاع عمودي ميامن</a:t>
            </a:r>
            <a:endParaRPr lang="ar-MA" sz="2800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0" y="4214818"/>
            <a:ext cx="250029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MA" sz="2000" b="1" dirty="0" smtClean="0">
                <a:solidFill>
                  <a:srgbClr val="FF0000"/>
                </a:solidFill>
              </a:rPr>
              <a:t>فالق معكوس </a:t>
            </a:r>
            <a:r>
              <a:rPr lang="ar-MA" sz="2000" b="1" dirty="0" err="1" smtClean="0">
                <a:solidFill>
                  <a:srgbClr val="FF0000"/>
                </a:solidFill>
              </a:rPr>
              <a:t>و</a:t>
            </a:r>
            <a:r>
              <a:rPr lang="ar-MA" sz="2000" b="1" dirty="0" smtClean="0">
                <a:solidFill>
                  <a:srgbClr val="FF0000"/>
                </a:solidFill>
              </a:rPr>
              <a:t> انقلاع مائل </a:t>
            </a:r>
            <a:r>
              <a:rPr lang="ar-MA" sz="2000" b="1" dirty="0" err="1" smtClean="0">
                <a:solidFill>
                  <a:srgbClr val="FF0000"/>
                </a:solidFill>
              </a:rPr>
              <a:t>مياسر</a:t>
            </a:r>
            <a:endParaRPr lang="ar-MA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786578" y="857232"/>
            <a:ext cx="2357422" cy="600076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MA" sz="4800" b="1" dirty="0"/>
              <a:t>أهم رموز</a:t>
            </a:r>
          </a:p>
          <a:p>
            <a:pPr algn="ctr" rtl="1"/>
            <a:r>
              <a:rPr lang="ar-MA" sz="1200" dirty="0">
                <a:solidFill>
                  <a:srgbClr val="FF0000"/>
                </a:solidFill>
              </a:rPr>
              <a:t> </a:t>
            </a:r>
            <a:r>
              <a:rPr lang="ar-MA" sz="4400" b="1" dirty="0">
                <a:solidFill>
                  <a:srgbClr val="FF0000"/>
                </a:solidFill>
              </a:rPr>
              <a:t>الفوالق</a:t>
            </a:r>
          </a:p>
          <a:p>
            <a:pPr algn="ctr"/>
            <a:r>
              <a:rPr lang="ar-MA" sz="4400" b="1" dirty="0"/>
              <a:t>على </a:t>
            </a:r>
          </a:p>
          <a:p>
            <a:pPr algn="ctr"/>
            <a:r>
              <a:rPr lang="ar-MA" sz="4400" b="1" dirty="0"/>
              <a:t>الخريطة</a:t>
            </a:r>
          </a:p>
          <a:p>
            <a:pPr algn="ctr"/>
            <a:r>
              <a:rPr lang="ar-MA" sz="4400" b="1" dirty="0"/>
              <a:t>الجيولوجية</a:t>
            </a:r>
            <a:endParaRPr lang="fr-FR" sz="6000" b="1" dirty="0"/>
          </a:p>
        </p:txBody>
      </p:sp>
      <p:pic>
        <p:nvPicPr>
          <p:cNvPr id="7" name="Image 6" descr="carte géologique (1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9548"/>
            <a:ext cx="3857620" cy="5668451"/>
          </a:xfrm>
          <a:prstGeom prst="rect">
            <a:avLst/>
          </a:prstGeom>
        </p:spPr>
      </p:pic>
      <p:pic>
        <p:nvPicPr>
          <p:cNvPr id="8" name="Image 7" descr="reversan[1]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1142984"/>
            <a:ext cx="2166942" cy="1905000"/>
          </a:xfrm>
          <a:prstGeom prst="rect">
            <a:avLst/>
          </a:prstGeom>
        </p:spPr>
      </p:pic>
      <p:pic>
        <p:nvPicPr>
          <p:cNvPr id="9" name="Image 8" descr="normalan[1]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3143248"/>
            <a:ext cx="2166942" cy="171451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MA" sz="3200" b="1" dirty="0" smtClean="0"/>
              <a:t>4 - كيف نمثل الفوالق </a:t>
            </a:r>
            <a:r>
              <a:rPr lang="ar-MA" sz="3200" b="1" dirty="0" err="1" smtClean="0"/>
              <a:t>و</a:t>
            </a:r>
            <a:r>
              <a:rPr lang="ar-MA" sz="3200" b="1" dirty="0" smtClean="0"/>
              <a:t> الانقلاعات على الخريطة الجيولوجية ؟</a:t>
            </a:r>
            <a:endParaRPr lang="ar-M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scan0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151"/>
            <a:ext cx="9144000" cy="535784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MA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9144000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MA" sz="4400" b="1" dirty="0" smtClean="0"/>
              <a:t>نمثل الانقلاع على شكل خط سميك على الخريطة الجيولوجية ونبين اتجه الحركة الأفقية لكتل الانقلاع</a:t>
            </a:r>
            <a:endParaRPr lang="ar-MA" sz="4400" b="1" dirty="0"/>
          </a:p>
        </p:txBody>
      </p:sp>
      <p:sp>
        <p:nvSpPr>
          <p:cNvPr id="6" name="Flèche droite 5"/>
          <p:cNvSpPr/>
          <p:nvPr/>
        </p:nvSpPr>
        <p:spPr bwMode="auto">
          <a:xfrm rot="20322954">
            <a:off x="2406765" y="3132298"/>
            <a:ext cx="1214446" cy="500066"/>
          </a:xfrm>
          <a:prstGeom prst="rightArrow">
            <a:avLst/>
          </a:prstGeom>
          <a:solidFill>
            <a:schemeClr val="accent1"/>
          </a:solidFill>
          <a:ln w="412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M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èche gauche 6"/>
          <p:cNvSpPr/>
          <p:nvPr/>
        </p:nvSpPr>
        <p:spPr bwMode="auto">
          <a:xfrm rot="19813598">
            <a:off x="1498776" y="4795139"/>
            <a:ext cx="1357322" cy="642942"/>
          </a:xfrm>
          <a:prstGeom prst="leftArrow">
            <a:avLst/>
          </a:prstGeom>
          <a:solidFill>
            <a:schemeClr val="accent1"/>
          </a:solidFill>
          <a:ln w="412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M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M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MA"/>
          </a:p>
        </p:txBody>
      </p:sp>
      <p:pic>
        <p:nvPicPr>
          <p:cNvPr id="6" name="Espace réservé du contenu 5" descr="RTEmagicC_dw_fig-1_13-plis_01_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357430"/>
            <a:ext cx="6001021" cy="4240722"/>
          </a:xfrm>
        </p:spPr>
      </p:pic>
      <p:sp>
        <p:nvSpPr>
          <p:cNvPr id="4" name="ZoneTexte 3"/>
          <p:cNvSpPr txBox="1"/>
          <p:nvPr/>
        </p:nvSpPr>
        <p:spPr>
          <a:xfrm>
            <a:off x="0" y="214290"/>
            <a:ext cx="885828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MA" sz="3600" b="1" dirty="0" smtClean="0"/>
              <a:t>5- كيف نمثل الطيات على الخريطة الجيولوجية ؟</a:t>
            </a:r>
            <a:endParaRPr lang="ar-MA" sz="36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214282" y="1214422"/>
            <a:ext cx="8715436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MA" sz="3200" b="1" dirty="0" smtClean="0"/>
              <a:t>الطيات عبارة عن تشوهات مرنة للطبقات الصخرية ينتج عنها أشكال محدبة </a:t>
            </a:r>
            <a:r>
              <a:rPr lang="ar-MA" sz="3200" b="1" dirty="0" err="1" smtClean="0"/>
              <a:t>و</a:t>
            </a:r>
            <a:r>
              <a:rPr lang="ar-MA" sz="3200" b="1" dirty="0" smtClean="0"/>
              <a:t> أخرى مقعرة</a:t>
            </a:r>
            <a:endParaRPr lang="ar-M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MA" dirty="0"/>
          </a:p>
        </p:txBody>
      </p:sp>
      <p:pic>
        <p:nvPicPr>
          <p:cNvPr id="4" name="Espace réservé du contenu 3" descr="plis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38" y="2285991"/>
            <a:ext cx="9126062" cy="4572009"/>
          </a:xfrm>
        </p:spPr>
      </p:pic>
      <p:sp>
        <p:nvSpPr>
          <p:cNvPr id="5" name="ZoneTexte 4"/>
          <p:cNvSpPr txBox="1"/>
          <p:nvPr/>
        </p:nvSpPr>
        <p:spPr>
          <a:xfrm>
            <a:off x="5072066" y="0"/>
            <a:ext cx="4071934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MA" sz="3200" b="1" dirty="0" err="1" smtClean="0"/>
              <a:t>الطية</a:t>
            </a:r>
            <a:r>
              <a:rPr lang="ar-MA" sz="3200" b="1" dirty="0" smtClean="0"/>
              <a:t> المحدبة نجد الطبقة </a:t>
            </a:r>
          </a:p>
          <a:p>
            <a:pPr algn="ctr" rtl="1"/>
            <a:r>
              <a:rPr lang="ar-MA" sz="3200" b="1" dirty="0" smtClean="0">
                <a:solidFill>
                  <a:srgbClr val="FF0000"/>
                </a:solidFill>
              </a:rPr>
              <a:t>الأقدم</a:t>
            </a:r>
            <a:r>
              <a:rPr lang="ar-MA" sz="3200" b="1" dirty="0" smtClean="0"/>
              <a:t> في قلب البنية</a:t>
            </a:r>
          </a:p>
          <a:p>
            <a:pPr algn="ctr" rtl="1"/>
            <a:r>
              <a:rPr lang="ar-MA" sz="3200" b="1" dirty="0" smtClean="0"/>
              <a:t>ويكون ميلان الطبقات </a:t>
            </a:r>
          </a:p>
          <a:p>
            <a:pPr algn="ctr" rtl="1"/>
            <a:r>
              <a:rPr lang="ar-MA" sz="3200" b="1" dirty="0" smtClean="0">
                <a:solidFill>
                  <a:srgbClr val="FF0000"/>
                </a:solidFill>
              </a:rPr>
              <a:t>متنافر</a:t>
            </a:r>
            <a:endParaRPr lang="ar-MA" sz="32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0"/>
            <a:ext cx="4000496" cy="2062103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MA" sz="3200" b="1" dirty="0" err="1" smtClean="0"/>
              <a:t>الطية</a:t>
            </a:r>
            <a:r>
              <a:rPr lang="ar-MA" sz="3200" b="1" dirty="0" smtClean="0"/>
              <a:t> المقعرة نجد الطبقة</a:t>
            </a:r>
          </a:p>
          <a:p>
            <a:pPr algn="ctr" rtl="1"/>
            <a:r>
              <a:rPr lang="ar-MA" sz="3200" b="1" dirty="0" smtClean="0">
                <a:solidFill>
                  <a:srgbClr val="FFFF00"/>
                </a:solidFill>
              </a:rPr>
              <a:t>الأحدث </a:t>
            </a:r>
            <a:r>
              <a:rPr lang="ar-MA" sz="3200" b="1" dirty="0" smtClean="0"/>
              <a:t>في قلب البنية</a:t>
            </a:r>
          </a:p>
          <a:p>
            <a:pPr algn="ctr" rtl="1"/>
            <a:r>
              <a:rPr lang="ar-MA" sz="3200" b="1" dirty="0" smtClean="0"/>
              <a:t>و يكون تنافر ميلان الطبقات</a:t>
            </a:r>
          </a:p>
          <a:p>
            <a:pPr algn="ctr" rtl="1"/>
            <a:r>
              <a:rPr lang="ar-MA" sz="3200" b="1" dirty="0" smtClean="0">
                <a:solidFill>
                  <a:srgbClr val="FFFF00"/>
                </a:solidFill>
              </a:rPr>
              <a:t> متجمعا</a:t>
            </a:r>
            <a:endParaRPr lang="ar-MA" sz="3200" b="1" dirty="0">
              <a:solidFill>
                <a:srgbClr val="FFFF00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 bwMode="auto">
          <a:xfrm rot="5400000">
            <a:off x="5965041" y="1750207"/>
            <a:ext cx="2643206" cy="1143008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Connecteur droit avec flèche 10"/>
          <p:cNvCxnSpPr/>
          <p:nvPr/>
        </p:nvCxnSpPr>
        <p:spPr bwMode="auto">
          <a:xfrm rot="5400000">
            <a:off x="5607851" y="2536025"/>
            <a:ext cx="1928826" cy="428628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Connecteur droit avec flèche 12"/>
          <p:cNvCxnSpPr/>
          <p:nvPr/>
        </p:nvCxnSpPr>
        <p:spPr bwMode="auto">
          <a:xfrm rot="16200000" flipH="1">
            <a:off x="2178827" y="1607331"/>
            <a:ext cx="2857520" cy="1500198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Connecteur droit avec flèche 14"/>
          <p:cNvCxnSpPr/>
          <p:nvPr/>
        </p:nvCxnSpPr>
        <p:spPr bwMode="auto">
          <a:xfrm>
            <a:off x="1714480" y="1857364"/>
            <a:ext cx="2214578" cy="1928826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Ellipse 15"/>
          <p:cNvSpPr/>
          <p:nvPr/>
        </p:nvSpPr>
        <p:spPr bwMode="auto">
          <a:xfrm>
            <a:off x="5572132" y="3643314"/>
            <a:ext cx="1785950" cy="571504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M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3714744" y="3571876"/>
            <a:ext cx="1143008" cy="714380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M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M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143380"/>
            <a:ext cx="2571768" cy="222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929066"/>
            <a:ext cx="3078159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822982"/>
            <a:ext cx="3286116" cy="303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214282" y="214290"/>
            <a:ext cx="8643998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MA" sz="3200" b="1" dirty="0" smtClean="0"/>
              <a:t>تمرين  :حدد نوع الطيات على الخريطتين الجيولوجيتين معللا جوابك</a:t>
            </a:r>
            <a:endParaRPr lang="ar-MA" sz="3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572132" y="1785926"/>
            <a:ext cx="3286148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MA" sz="2000" b="1" dirty="0" smtClean="0"/>
              <a:t>هناك تنافر في ميلان الطبقات</a:t>
            </a:r>
          </a:p>
          <a:p>
            <a:pPr algn="ctr" rtl="1"/>
            <a:r>
              <a:rPr lang="ar-MA" sz="2000" b="1" dirty="0" smtClean="0"/>
              <a:t>الطبقة الموجودة في قلب البنية</a:t>
            </a:r>
          </a:p>
          <a:p>
            <a:pPr algn="ctr" rtl="1"/>
            <a:r>
              <a:rPr lang="ar-MA" sz="2000" b="1" dirty="0" smtClean="0"/>
              <a:t>هي الأقدم إذن </a:t>
            </a:r>
            <a:r>
              <a:rPr lang="ar-MA" sz="2000" b="1" dirty="0" err="1" smtClean="0"/>
              <a:t>الطية</a:t>
            </a:r>
            <a:r>
              <a:rPr lang="ar-MA" sz="2000" b="1" dirty="0" smtClean="0"/>
              <a:t>:</a:t>
            </a:r>
            <a:endParaRPr lang="ar-MA" sz="20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6072198" y="2928934"/>
            <a:ext cx="235745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MA" sz="4000" b="1" dirty="0" smtClean="0">
                <a:solidFill>
                  <a:srgbClr val="FF0000"/>
                </a:solidFill>
              </a:rPr>
              <a:t>محدبة</a:t>
            </a:r>
            <a:endParaRPr lang="ar-MA" sz="4000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14282" y="1714488"/>
            <a:ext cx="3357586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MA" sz="2400" b="1" dirty="0" smtClean="0"/>
              <a:t>هناك تجمع في ميلان الطبقات</a:t>
            </a:r>
          </a:p>
          <a:p>
            <a:pPr algn="ctr" rtl="1"/>
            <a:r>
              <a:rPr lang="ar-MA" sz="2400" b="1" dirty="0" smtClean="0"/>
              <a:t>الطبقة الموجودة في قلب البنية</a:t>
            </a:r>
          </a:p>
          <a:p>
            <a:pPr algn="ctr" rtl="1"/>
            <a:r>
              <a:rPr lang="ar-MA" sz="2400" b="1" dirty="0" smtClean="0"/>
              <a:t>هي الأحدث إذن </a:t>
            </a:r>
            <a:r>
              <a:rPr lang="ar-MA" sz="2400" b="1" dirty="0" err="1" smtClean="0"/>
              <a:t>الطية</a:t>
            </a:r>
            <a:r>
              <a:rPr lang="ar-MA" sz="2400" b="1" dirty="0" smtClean="0"/>
              <a:t> :</a:t>
            </a:r>
            <a:endParaRPr lang="ar-MA" sz="24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857224" y="3143248"/>
            <a:ext cx="207170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MA" sz="3600" b="1" dirty="0" smtClean="0">
                <a:solidFill>
                  <a:srgbClr val="FF0000"/>
                </a:solidFill>
              </a:rPr>
              <a:t>مقعرة</a:t>
            </a:r>
            <a:endParaRPr lang="ar-MA" sz="3600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000628" y="6457890"/>
            <a:ext cx="11430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MA" sz="2000" b="1" dirty="0" smtClean="0">
                <a:solidFill>
                  <a:srgbClr val="FF0000"/>
                </a:solidFill>
              </a:rPr>
              <a:t>الأقدم</a:t>
            </a:r>
            <a:endParaRPr lang="ar-MA" sz="2000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929190" y="3714752"/>
            <a:ext cx="8572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MA" sz="2000" b="1" dirty="0" smtClean="0">
                <a:solidFill>
                  <a:srgbClr val="FF0000"/>
                </a:solidFill>
              </a:rPr>
              <a:t>الأحدث</a:t>
            </a:r>
            <a:endParaRPr lang="ar-MA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scan0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0"/>
            <a:ext cx="8095326" cy="6899425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MA" dirty="0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V="1">
            <a:off x="5508625" y="401638"/>
            <a:ext cx="1223963" cy="647700"/>
          </a:xfrm>
          <a:prstGeom prst="line">
            <a:avLst/>
          </a:prstGeom>
          <a:noFill/>
          <a:ln w="1238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MA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H="1">
            <a:off x="898525" y="4076700"/>
            <a:ext cx="1079500" cy="647700"/>
          </a:xfrm>
          <a:prstGeom prst="line">
            <a:avLst/>
          </a:prstGeom>
          <a:noFill/>
          <a:ln w="155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MA"/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1979613" y="3068638"/>
            <a:ext cx="3024187" cy="3240087"/>
          </a:xfrm>
          <a:prstGeom prst="ellipse">
            <a:avLst/>
          </a:prstGeom>
          <a:solidFill>
            <a:schemeClr val="accent1">
              <a:alpha val="0"/>
            </a:schemeClr>
          </a:solidFill>
          <a:ln w="412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MA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403350" y="908050"/>
            <a:ext cx="1944688" cy="2105025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MA" sz="6600" b="1" dirty="0">
                <a:solidFill>
                  <a:srgbClr val="FF0000"/>
                </a:solidFill>
              </a:rPr>
              <a:t>انقلاع ميامن</a:t>
            </a:r>
            <a:endParaRPr lang="fr-FR" sz="6600" b="1" dirty="0">
              <a:solidFill>
                <a:srgbClr val="FF0000"/>
              </a:solidFill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000232" y="4429132"/>
            <a:ext cx="3529013" cy="1189037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MA" sz="7200" b="1" dirty="0" err="1">
                <a:solidFill>
                  <a:schemeClr val="bg1">
                    <a:lumMod val="95000"/>
                  </a:schemeClr>
                </a:solidFill>
              </a:rPr>
              <a:t>طية</a:t>
            </a:r>
            <a:r>
              <a:rPr lang="ar-MA" sz="7200" b="1" dirty="0">
                <a:solidFill>
                  <a:schemeClr val="bg1">
                    <a:lumMod val="95000"/>
                  </a:schemeClr>
                </a:solidFill>
              </a:rPr>
              <a:t> مقعرة</a:t>
            </a:r>
            <a:endParaRPr lang="fr-FR" sz="7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14282" y="285728"/>
            <a:ext cx="8072494" cy="52322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 rtl="1"/>
            <a:r>
              <a:rPr lang="ar-MA" sz="2800" b="1" dirty="0" smtClean="0"/>
              <a:t>تمرين :حدد أهم البنيات التكتونية على الخريطة الجيولوجية التالية</a:t>
            </a:r>
            <a:endParaRPr lang="ar-M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4" grpId="0" animBg="1"/>
      <p:bldP spid="12295" grpId="0" animBg="1"/>
      <p:bldP spid="12297" grpId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MA" dirty="0"/>
          </a:p>
        </p:txBody>
      </p:sp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1476375" y="836613"/>
            <a:ext cx="6840538" cy="4897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endParaRPr lang="ar-MA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MA" sz="6000" b="1" dirty="0" smtClean="0"/>
              <a:t>6 - تعريف المقطع الجيولوجي</a:t>
            </a:r>
            <a:endParaRPr lang="ar-MA" sz="60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1071546"/>
            <a:ext cx="914400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MA" sz="3200" b="1" dirty="0" smtClean="0"/>
              <a:t>المقطع الجيولوجي : تمثيل </a:t>
            </a:r>
            <a:r>
              <a:rPr lang="ar-MA" sz="3200" b="1" dirty="0" err="1" smtClean="0"/>
              <a:t>للتشكلات</a:t>
            </a:r>
            <a:r>
              <a:rPr lang="ar-MA" sz="3200" b="1" dirty="0" smtClean="0"/>
              <a:t> الصخرية في العمق انطلاقا من خط </a:t>
            </a:r>
            <a:r>
              <a:rPr lang="ar-MA" sz="3200" b="1" dirty="0" err="1" smtClean="0"/>
              <a:t>طبوغرافي</a:t>
            </a:r>
            <a:r>
              <a:rPr lang="ar-MA" sz="3200" b="1" dirty="0" smtClean="0"/>
              <a:t> , </a:t>
            </a:r>
            <a:r>
              <a:rPr lang="ar-MA" sz="3200" b="1" dirty="0" err="1" smtClean="0"/>
              <a:t>و</a:t>
            </a:r>
            <a:r>
              <a:rPr lang="ar-MA" sz="3200" b="1" dirty="0" smtClean="0"/>
              <a:t> حسب سطح عمودي. ويتم إنجازه انطلاقا من خريطة جيولوجية , </a:t>
            </a:r>
            <a:r>
              <a:rPr lang="ar-MA" sz="3200" b="1" dirty="0" err="1" smtClean="0"/>
              <a:t>و</a:t>
            </a:r>
            <a:r>
              <a:rPr lang="ar-MA" sz="3200" b="1" dirty="0" smtClean="0"/>
              <a:t> يتمم بمعلومات </a:t>
            </a:r>
            <a:r>
              <a:rPr lang="ar-MA" sz="3200" b="1" dirty="0" err="1" smtClean="0"/>
              <a:t>جيوفيزيائية</a:t>
            </a:r>
            <a:r>
              <a:rPr lang="ar-MA" sz="3200" b="1" dirty="0" smtClean="0"/>
              <a:t>.</a:t>
            </a:r>
          </a:p>
          <a:p>
            <a:pPr algn="ctr" rtl="1"/>
            <a:endParaRPr lang="ar-MA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14282" y="2643182"/>
            <a:ext cx="8643998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MA" sz="2800" b="1" dirty="0" smtClean="0"/>
              <a:t>يتكون المقطع الجيولوجي من عدة عناصر : مثل العنوان </a:t>
            </a:r>
            <a:r>
              <a:rPr lang="ar-MA" sz="2800" b="1" dirty="0" err="1" smtClean="0"/>
              <a:t>و</a:t>
            </a:r>
            <a:r>
              <a:rPr lang="ar-MA" sz="2800" b="1" dirty="0" smtClean="0"/>
              <a:t> التوجيه </a:t>
            </a:r>
            <a:r>
              <a:rPr lang="ar-MA" sz="2800" b="1" dirty="0" err="1" smtClean="0"/>
              <a:t>و</a:t>
            </a:r>
            <a:r>
              <a:rPr lang="ar-MA" sz="2800" b="1" dirty="0" smtClean="0"/>
              <a:t> السلم </a:t>
            </a:r>
            <a:r>
              <a:rPr lang="ar-MA" sz="2800" b="1" dirty="0" err="1" smtClean="0"/>
              <a:t>و</a:t>
            </a:r>
            <a:r>
              <a:rPr lang="ar-MA" sz="2800" b="1" dirty="0" smtClean="0"/>
              <a:t> المفتاح الذي يضم </a:t>
            </a:r>
            <a:r>
              <a:rPr lang="ar-MA" sz="2800" b="1" dirty="0" err="1" smtClean="0"/>
              <a:t>التشكلات</a:t>
            </a:r>
            <a:r>
              <a:rPr lang="ar-MA" sz="2800" b="1" dirty="0" smtClean="0"/>
              <a:t> الصخرية </a:t>
            </a:r>
            <a:r>
              <a:rPr lang="ar-MA" sz="2800" b="1" dirty="0" err="1" smtClean="0"/>
              <a:t>و</a:t>
            </a:r>
            <a:r>
              <a:rPr lang="ar-MA" sz="2800" b="1" dirty="0" smtClean="0"/>
              <a:t> رموزها </a:t>
            </a:r>
            <a:r>
              <a:rPr lang="ar-MA" sz="2800" b="1" dirty="0" err="1" smtClean="0"/>
              <a:t>و</a:t>
            </a:r>
            <a:r>
              <a:rPr lang="ar-MA" sz="2800" b="1" dirty="0" smtClean="0"/>
              <a:t> سمكها .......</a:t>
            </a:r>
            <a:endParaRPr lang="ar-MA" sz="2800" b="1" dirty="0"/>
          </a:p>
        </p:txBody>
      </p:sp>
      <p:pic>
        <p:nvPicPr>
          <p:cNvPr id="8" name="Image 7" descr="Coupe%20Gardiol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3314"/>
            <a:ext cx="9144000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MA" dirty="0"/>
          </a:p>
        </p:txBody>
      </p:sp>
      <p:pic>
        <p:nvPicPr>
          <p:cNvPr id="14340" name="Picture 4" descr="scan0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96100" cy="7316788"/>
          </a:xfrm>
          <a:prstGeom prst="rect">
            <a:avLst/>
          </a:prstGeom>
          <a:noFill/>
        </p:spPr>
      </p:pic>
      <p:sp>
        <p:nvSpPr>
          <p:cNvPr id="14341" name="Line 5"/>
          <p:cNvSpPr>
            <a:spLocks noChangeShapeType="1"/>
          </p:cNvSpPr>
          <p:nvPr/>
        </p:nvSpPr>
        <p:spPr bwMode="auto">
          <a:xfrm flipH="1">
            <a:off x="5940425" y="2205038"/>
            <a:ext cx="1441450" cy="863600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MA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858016" y="1341438"/>
            <a:ext cx="2285984" cy="2123658"/>
          </a:xfrm>
          <a:prstGeom prst="rect">
            <a:avLst/>
          </a:prstGeom>
          <a:solidFill>
            <a:srgbClr val="FFC000"/>
          </a:solidFill>
          <a:ln w="412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MA" sz="2400" b="1" dirty="0" smtClean="0"/>
              <a:t>خط المقطع</a:t>
            </a:r>
            <a:endParaRPr lang="ar-MA" sz="2400" b="1" dirty="0"/>
          </a:p>
          <a:p>
            <a:pPr algn="ctr" rtl="1">
              <a:spcBef>
                <a:spcPct val="50000"/>
              </a:spcBef>
            </a:pPr>
            <a:r>
              <a:rPr lang="ar-MA" sz="2400" b="1" dirty="0"/>
              <a:t>الجيولوجي </a:t>
            </a:r>
          </a:p>
          <a:p>
            <a:pPr algn="ctr" rtl="1">
              <a:spcBef>
                <a:spcPct val="50000"/>
              </a:spcBef>
            </a:pPr>
            <a:r>
              <a:rPr lang="ar-MA" sz="2400" b="1" dirty="0"/>
              <a:t>على الخريطة</a:t>
            </a:r>
          </a:p>
          <a:p>
            <a:pPr algn="ctr" rtl="1">
              <a:spcBef>
                <a:spcPct val="50000"/>
              </a:spcBef>
            </a:pPr>
            <a:r>
              <a:rPr lang="ar-MA" sz="2400" b="1" dirty="0"/>
              <a:t>الجيولوجية</a:t>
            </a:r>
            <a:endParaRPr lang="fr-FR" sz="2400" b="1" dirty="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072198" y="5534561"/>
            <a:ext cx="3071802" cy="1323439"/>
          </a:xfrm>
          <a:prstGeom prst="rect">
            <a:avLst/>
          </a:prstGeom>
          <a:solidFill>
            <a:srgbClr val="FFFF00"/>
          </a:solidFill>
          <a:ln w="412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MA" sz="3200" b="1" dirty="0"/>
              <a:t>المقطع </a:t>
            </a:r>
            <a:r>
              <a:rPr lang="ar-MA" sz="3200" b="1" dirty="0" smtClean="0"/>
              <a:t>الجيولوجي </a:t>
            </a:r>
            <a:endParaRPr lang="ar-MA" sz="3200" b="1" dirty="0"/>
          </a:p>
          <a:p>
            <a:pPr algn="ctr" rtl="1">
              <a:spcBef>
                <a:spcPct val="50000"/>
              </a:spcBef>
            </a:pPr>
            <a:r>
              <a:rPr lang="ar-MA" sz="3200" b="1" dirty="0"/>
              <a:t>المنجز</a:t>
            </a:r>
            <a:endParaRPr lang="fr-FR" sz="3200" b="1" dirty="0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>
            <a:off x="1835150" y="2997200"/>
            <a:ext cx="288925" cy="2952750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MA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H="1">
            <a:off x="2268538" y="2997200"/>
            <a:ext cx="215900" cy="2879725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MA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H="1">
            <a:off x="2916238" y="2997200"/>
            <a:ext cx="142875" cy="2736850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MA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>
            <a:off x="3419475" y="2997200"/>
            <a:ext cx="144463" cy="2663825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MA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684213" y="2997200"/>
            <a:ext cx="5616575" cy="71438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MA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395288" y="4652963"/>
            <a:ext cx="4537075" cy="366712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MA" b="1"/>
              <a:t>إسقاط حدود الطبقات على المقطع الجيولوجي</a:t>
            </a:r>
            <a:endParaRPr lang="fr-FR" b="1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1116013" y="3429000"/>
            <a:ext cx="647700" cy="64135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 b="1">
                <a:solidFill>
                  <a:srgbClr val="FF0000"/>
                </a:solidFill>
              </a:rPr>
              <a:t>C</a:t>
            </a:r>
            <a:r>
              <a:rPr lang="fr-FR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2124075" y="2060575"/>
            <a:ext cx="719138" cy="579438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>
                <a:solidFill>
                  <a:srgbClr val="FF0000"/>
                </a:solidFill>
              </a:rPr>
              <a:t>C</a:t>
            </a:r>
            <a:r>
              <a:rPr lang="fr-FR" sz="2000" b="1">
                <a:solidFill>
                  <a:srgbClr val="FF0000"/>
                </a:solidFill>
              </a:rPr>
              <a:t>5</a:t>
            </a:r>
            <a:endParaRPr lang="fr-FR" sz="1000" b="1">
              <a:solidFill>
                <a:srgbClr val="FF0000"/>
              </a:solidFill>
            </a:endParaRP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2268538" y="3429000"/>
            <a:ext cx="647700" cy="45720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rgbClr val="FF0000"/>
                </a:solidFill>
              </a:rPr>
              <a:t>C</a:t>
            </a:r>
            <a:r>
              <a:rPr lang="fr-FR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827088" y="5445125"/>
            <a:ext cx="504825" cy="366713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rgbClr val="FF0000"/>
                </a:solidFill>
              </a:rPr>
              <a:t>C6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1835150" y="5300663"/>
            <a:ext cx="504825" cy="366712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rgbClr val="FF0000"/>
                </a:solidFill>
              </a:rPr>
              <a:t>C5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2411413" y="5373688"/>
            <a:ext cx="503237" cy="366712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rgbClr val="FF0000"/>
                </a:solidFill>
              </a:rPr>
              <a:t>C4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3276600" y="2349500"/>
            <a:ext cx="863600" cy="45720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bg1"/>
                </a:solidFill>
              </a:rPr>
              <a:t>m</a:t>
            </a:r>
            <a:r>
              <a:rPr lang="fr-FR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4356100" y="2420938"/>
            <a:ext cx="647700" cy="45720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bg1"/>
                </a:solidFill>
              </a:rPr>
              <a:t>m</a:t>
            </a:r>
            <a:r>
              <a:rPr lang="fr-FR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2987675" y="5084763"/>
            <a:ext cx="647700" cy="779462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rgbClr val="FF0000"/>
                </a:solidFill>
              </a:rPr>
              <a:t>m1</a:t>
            </a:r>
          </a:p>
          <a:p>
            <a:pPr>
              <a:spcBef>
                <a:spcPct val="50000"/>
              </a:spcBef>
            </a:pPr>
            <a:endParaRPr lang="fr-FR">
              <a:solidFill>
                <a:srgbClr val="FF0000"/>
              </a:solidFill>
            </a:endParaRP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3995738" y="5084763"/>
            <a:ext cx="792162" cy="366712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rgbClr val="FF0000"/>
                </a:solidFill>
              </a:rPr>
              <a:t>m2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MA" sz="3600" b="1" dirty="0" smtClean="0"/>
              <a:t>مثال لمقطع جيولوجي انطلاقا من خريطة جيولوجية</a:t>
            </a:r>
            <a:endParaRPr lang="ar-MA" sz="3600" b="1" dirty="0"/>
          </a:p>
        </p:txBody>
      </p:sp>
      <p:sp>
        <p:nvSpPr>
          <p:cNvPr id="29" name="Forme libre 28"/>
          <p:cNvSpPr/>
          <p:nvPr/>
        </p:nvSpPr>
        <p:spPr bwMode="auto">
          <a:xfrm>
            <a:off x="545690" y="5604387"/>
            <a:ext cx="5636342" cy="457200"/>
          </a:xfrm>
          <a:custGeom>
            <a:avLst/>
            <a:gdLst>
              <a:gd name="connsiteX0" fmla="*/ 0 w 5636342"/>
              <a:gd name="connsiteY0" fmla="*/ 457200 h 457200"/>
              <a:gd name="connsiteX1" fmla="*/ 870155 w 5636342"/>
              <a:gd name="connsiteY1" fmla="*/ 398207 h 457200"/>
              <a:gd name="connsiteX2" fmla="*/ 2079523 w 5636342"/>
              <a:gd name="connsiteY2" fmla="*/ 191729 h 457200"/>
              <a:gd name="connsiteX3" fmla="*/ 2802194 w 5636342"/>
              <a:gd name="connsiteY3" fmla="*/ 58994 h 457200"/>
              <a:gd name="connsiteX4" fmla="*/ 3185652 w 5636342"/>
              <a:gd name="connsiteY4" fmla="*/ 88490 h 457200"/>
              <a:gd name="connsiteX5" fmla="*/ 4011562 w 5636342"/>
              <a:gd name="connsiteY5" fmla="*/ 58994 h 457200"/>
              <a:gd name="connsiteX6" fmla="*/ 4881716 w 5636342"/>
              <a:gd name="connsiteY6" fmla="*/ 44245 h 457200"/>
              <a:gd name="connsiteX7" fmla="*/ 5530645 w 5636342"/>
              <a:gd name="connsiteY7" fmla="*/ 14748 h 457200"/>
              <a:gd name="connsiteX8" fmla="*/ 5515897 w 5636342"/>
              <a:gd name="connsiteY8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6342" h="457200">
                <a:moveTo>
                  <a:pt x="0" y="457200"/>
                </a:moveTo>
                <a:cubicBezTo>
                  <a:pt x="261784" y="449826"/>
                  <a:pt x="523568" y="442452"/>
                  <a:pt x="870155" y="398207"/>
                </a:cubicBezTo>
                <a:cubicBezTo>
                  <a:pt x="1216742" y="353962"/>
                  <a:pt x="2079523" y="191729"/>
                  <a:pt x="2079523" y="191729"/>
                </a:cubicBezTo>
                <a:cubicBezTo>
                  <a:pt x="2401530" y="135194"/>
                  <a:pt x="2617839" y="76201"/>
                  <a:pt x="2802194" y="58994"/>
                </a:cubicBezTo>
                <a:cubicBezTo>
                  <a:pt x="2986549" y="41788"/>
                  <a:pt x="2984091" y="88490"/>
                  <a:pt x="3185652" y="88490"/>
                </a:cubicBezTo>
                <a:cubicBezTo>
                  <a:pt x="3387213" y="88490"/>
                  <a:pt x="4011562" y="58994"/>
                  <a:pt x="4011562" y="58994"/>
                </a:cubicBezTo>
                <a:lnTo>
                  <a:pt x="4881716" y="44245"/>
                </a:lnTo>
                <a:cubicBezTo>
                  <a:pt x="5134896" y="36871"/>
                  <a:pt x="5424948" y="22122"/>
                  <a:pt x="5530645" y="14748"/>
                </a:cubicBezTo>
                <a:cubicBezTo>
                  <a:pt x="5636342" y="7374"/>
                  <a:pt x="5576119" y="3687"/>
                  <a:pt x="5515897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M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000628" y="4786322"/>
            <a:ext cx="3643338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MA" sz="2400" b="1" dirty="0" smtClean="0"/>
              <a:t>المظهر الجانبي </a:t>
            </a:r>
            <a:r>
              <a:rPr lang="ar-MA" sz="2400" b="1" dirty="0" err="1" smtClean="0"/>
              <a:t>الطبوغرافي</a:t>
            </a:r>
            <a:endParaRPr lang="ar-MA" sz="2400" b="1" dirty="0"/>
          </a:p>
        </p:txBody>
      </p:sp>
      <p:cxnSp>
        <p:nvCxnSpPr>
          <p:cNvPr id="32" name="Connecteur droit avec flèche 31"/>
          <p:cNvCxnSpPr/>
          <p:nvPr/>
        </p:nvCxnSpPr>
        <p:spPr bwMode="auto">
          <a:xfrm rot="5400000">
            <a:off x="4893471" y="5179231"/>
            <a:ext cx="500066" cy="428628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2" grpId="0" animBg="1"/>
      <p:bldP spid="14344" grpId="0" animBg="1"/>
      <p:bldP spid="14345" grpId="0" animBg="1"/>
      <p:bldP spid="14346" grpId="0" animBg="1"/>
      <p:bldP spid="14347" grpId="0" animBg="1"/>
      <p:bldP spid="14348" grpId="0" animBg="1"/>
      <p:bldP spid="14349" grpId="0" animBg="1"/>
      <p:bldP spid="14350" grpId="0"/>
      <p:bldP spid="14354" grpId="0"/>
      <p:bldP spid="14356" grpId="0"/>
      <p:bldP spid="14359" grpId="0"/>
      <p:bldP spid="14360" grpId="0"/>
      <p:bldP spid="29" grpId="0" animBg="1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MA"/>
          </a:p>
        </p:txBody>
      </p:sp>
      <p:pic>
        <p:nvPicPr>
          <p:cNvPr id="5" name="Espace réservé du contenu 4" descr="carte géologique (13)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57222" y="-428652"/>
            <a:ext cx="9992595" cy="7517941"/>
          </a:xfrm>
        </p:spPr>
      </p:pic>
      <p:sp>
        <p:nvSpPr>
          <p:cNvPr id="4" name="Rectangle 3"/>
          <p:cNvSpPr/>
          <p:nvPr/>
        </p:nvSpPr>
        <p:spPr>
          <a:xfrm>
            <a:off x="928662" y="1071546"/>
            <a:ext cx="7572428" cy="2800767"/>
          </a:xfrm>
          <a:prstGeom prst="rect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MA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مراحل إنجاز</a:t>
            </a:r>
          </a:p>
          <a:p>
            <a:pPr algn="ctr"/>
            <a:r>
              <a:rPr lang="ar-MA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المقطع الجيولوجي</a:t>
            </a:r>
            <a:endParaRPr lang="fr-FR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7" name="Picture 5" descr="carte géologique 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56225"/>
          </a:xfrm>
          <a:prstGeom prst="rect">
            <a:avLst/>
          </a:prstGeom>
          <a:noFill/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7740650" y="908050"/>
            <a:ext cx="4762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b="1"/>
              <a:t>C2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50825" y="404813"/>
            <a:ext cx="47625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b="1"/>
              <a:t>C2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7740650" y="1412875"/>
            <a:ext cx="4762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b="1">
                <a:solidFill>
                  <a:schemeClr val="bg1"/>
                </a:solidFill>
              </a:rPr>
              <a:t>C1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1187450" y="549275"/>
            <a:ext cx="4762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b="1">
                <a:solidFill>
                  <a:schemeClr val="bg1"/>
                </a:solidFill>
              </a:rPr>
              <a:t>C1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7812088" y="2565400"/>
            <a:ext cx="438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b="1"/>
              <a:t>J4</a:t>
            </a:r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2492375"/>
            <a:ext cx="1476375" cy="2160588"/>
          </a:xfrm>
          <a:prstGeom prst="rect">
            <a:avLst/>
          </a:prstGeom>
          <a:noFill/>
        </p:spPr>
      </p:pic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5435600" y="1989138"/>
            <a:ext cx="43815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b="1">
                <a:solidFill>
                  <a:schemeClr val="bg1"/>
                </a:solidFill>
              </a:rPr>
              <a:t>J4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7740650" y="2565400"/>
            <a:ext cx="438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b="1">
                <a:solidFill>
                  <a:schemeClr val="bg1"/>
                </a:solidFill>
              </a:rPr>
              <a:t>J4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4140200" y="2636838"/>
            <a:ext cx="43815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b="1">
                <a:solidFill>
                  <a:schemeClr val="bg1"/>
                </a:solidFill>
              </a:rPr>
              <a:t>J3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7740650" y="3141663"/>
            <a:ext cx="43815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b="1">
                <a:solidFill>
                  <a:schemeClr val="bg1"/>
                </a:solidFill>
              </a:rPr>
              <a:t>J3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7740650" y="3644900"/>
            <a:ext cx="438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b="1"/>
              <a:t>J2</a:t>
            </a: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2843213" y="1844675"/>
            <a:ext cx="438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b="1"/>
              <a:t>J2</a:t>
            </a: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1692275" y="1989138"/>
            <a:ext cx="43815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b="1"/>
              <a:t>J1</a:t>
            </a: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7812088" y="4221163"/>
            <a:ext cx="43815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b="1"/>
              <a:t>J1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6372225" y="908050"/>
            <a:ext cx="1295400" cy="854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fr-FR" sz="2000" b="1">
                <a:solidFill>
                  <a:srgbClr val="FF0000"/>
                </a:solidFill>
              </a:rPr>
              <a:t>Crétacé</a:t>
            </a:r>
          </a:p>
          <a:p>
            <a:pPr rtl="1">
              <a:spcBef>
                <a:spcPct val="50000"/>
              </a:spcBef>
            </a:pPr>
            <a:r>
              <a:rPr lang="ar-MA" sz="2000" b="1">
                <a:solidFill>
                  <a:srgbClr val="FF0000"/>
                </a:solidFill>
              </a:rPr>
              <a:t>الطباشيري</a:t>
            </a:r>
            <a:endParaRPr lang="fr-FR" sz="2000" b="1">
              <a:solidFill>
                <a:srgbClr val="FF0000"/>
              </a:solidFill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6156325" y="3141663"/>
            <a:ext cx="1546225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fr-FR" b="1">
                <a:solidFill>
                  <a:srgbClr val="FF0000"/>
                </a:solidFill>
              </a:rPr>
              <a:t>Jurassique</a:t>
            </a:r>
          </a:p>
          <a:p>
            <a:pPr algn="l"/>
            <a:r>
              <a:rPr lang="ar-MA" b="1">
                <a:solidFill>
                  <a:srgbClr val="FF0000"/>
                </a:solidFill>
              </a:rPr>
              <a:t>الجو راسي</a:t>
            </a:r>
            <a:endParaRPr lang="fr-FR" b="1">
              <a:solidFill>
                <a:srgbClr val="FF0000"/>
              </a:solidFill>
            </a:endParaRP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5292725" y="1125538"/>
            <a:ext cx="1025525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ar-MA" sz="2800" b="1">
                <a:solidFill>
                  <a:schemeClr val="bg1"/>
                </a:solidFill>
              </a:rPr>
              <a:t>الوادي</a:t>
            </a:r>
            <a:endParaRPr lang="fr-FR" sz="2800" b="1">
              <a:solidFill>
                <a:schemeClr val="bg1"/>
              </a:solidFill>
            </a:endParaRPr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>
            <a:off x="179388" y="3068638"/>
            <a:ext cx="58324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250825" y="2636838"/>
            <a:ext cx="34925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5795963" y="2708275"/>
            <a:ext cx="3492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8218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179388" y="5300663"/>
            <a:ext cx="6048375" cy="604837"/>
          </a:xfr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 rt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ar-MA" b="1"/>
              <a:t>خريطة جيولوجية لمنطقة معينة</a:t>
            </a:r>
            <a:endParaRPr lang="fr-FR" b="1"/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6300788" y="260350"/>
            <a:ext cx="2843212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ar-MA" sz="2400" b="1">
                <a:solidFill>
                  <a:schemeClr val="accent2"/>
                </a:solidFill>
              </a:rPr>
              <a:t>مفتاح الخريطة الجيولوجية</a:t>
            </a:r>
            <a:endParaRPr lang="fr-FR" sz="2400" b="1">
              <a:solidFill>
                <a:schemeClr val="accent2"/>
              </a:solidFill>
            </a:endParaRP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5229225"/>
            <a:ext cx="9144000" cy="16287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rtl="1"/>
            <a:r>
              <a:rPr lang="ar-MA" sz="2400" b="1">
                <a:solidFill>
                  <a:srgbClr val="FF0000"/>
                </a:solidFill>
              </a:rPr>
              <a:t>السؤال</a:t>
            </a:r>
            <a:r>
              <a:rPr lang="fr-FR" sz="2400" b="1">
                <a:solidFill>
                  <a:srgbClr val="FF0000"/>
                </a:solidFill>
              </a:rPr>
              <a:t> </a:t>
            </a:r>
            <a:r>
              <a:rPr lang="ar-MA" sz="2400" b="1">
                <a:solidFill>
                  <a:srgbClr val="FF0000"/>
                </a:solidFill>
              </a:rPr>
              <a:t> </a:t>
            </a:r>
            <a:r>
              <a:rPr lang="fr-FR" sz="2400" b="1">
                <a:solidFill>
                  <a:srgbClr val="FF0000"/>
                </a:solidFill>
              </a:rPr>
              <a:t>1</a:t>
            </a:r>
            <a:r>
              <a:rPr lang="ar-MA" sz="2400" b="1">
                <a:solidFill>
                  <a:srgbClr val="FF0000"/>
                </a:solidFill>
              </a:rPr>
              <a:t>:</a:t>
            </a:r>
          </a:p>
          <a:p>
            <a:pPr rtl="1"/>
            <a:r>
              <a:rPr lang="ar-MA" sz="3600" b="1"/>
              <a:t>حدد ميلان طبقات الطباشيري</a:t>
            </a:r>
            <a:r>
              <a:rPr lang="fr-FR" sz="3600" b="1"/>
              <a:t> C1 </a:t>
            </a:r>
            <a:r>
              <a:rPr lang="ar-MA" sz="3600" b="1"/>
              <a:t>و</a:t>
            </a:r>
            <a:r>
              <a:rPr lang="fr-FR" sz="3600" b="1"/>
              <a:t> C2</a:t>
            </a:r>
            <a:endParaRPr lang="ar-MA" sz="3600" b="1"/>
          </a:p>
          <a:p>
            <a:pPr rtl="1"/>
            <a:r>
              <a:rPr lang="ar-MA" sz="3600" b="1"/>
              <a:t>معللا جوابك</a:t>
            </a:r>
            <a:r>
              <a:rPr lang="fr-FR" sz="2400" b="1"/>
              <a:t> </a:t>
            </a: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5229225"/>
            <a:ext cx="9144000" cy="1628775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rtl="1"/>
            <a:r>
              <a:rPr lang="ar-MA" sz="2400" b="1">
                <a:solidFill>
                  <a:srgbClr val="FF0000"/>
                </a:solidFill>
              </a:rPr>
              <a:t>جواب السؤال </a:t>
            </a:r>
            <a:r>
              <a:rPr lang="fr-FR" sz="2400" b="1">
                <a:solidFill>
                  <a:srgbClr val="FF0000"/>
                </a:solidFill>
              </a:rPr>
              <a:t>1</a:t>
            </a:r>
          </a:p>
          <a:p>
            <a:pPr rtl="1"/>
            <a:r>
              <a:rPr lang="ar-MA" sz="3600" b="1">
                <a:solidFill>
                  <a:schemeClr val="accent2"/>
                </a:solidFill>
              </a:rPr>
              <a:t>طبقات الطباشيري أفقية  لأنها متوازية مع منحنيات المستوى</a:t>
            </a:r>
            <a:endParaRPr lang="fr-FR" sz="3600" b="1">
              <a:solidFill>
                <a:schemeClr val="accent2"/>
              </a:solidFill>
            </a:endParaRPr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0" y="5229225"/>
            <a:ext cx="9144000" cy="16287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rtl="1"/>
            <a:r>
              <a:rPr lang="ar-MA" sz="2400" b="1">
                <a:solidFill>
                  <a:srgbClr val="FF0000"/>
                </a:solidFill>
              </a:rPr>
              <a:t>السؤال </a:t>
            </a:r>
            <a:r>
              <a:rPr lang="fr-FR" sz="2400" b="1">
                <a:solidFill>
                  <a:srgbClr val="FF0000"/>
                </a:solidFill>
              </a:rPr>
              <a:t>2 </a:t>
            </a:r>
            <a:r>
              <a:rPr lang="ar-MA" sz="2400" b="1">
                <a:solidFill>
                  <a:srgbClr val="FF0000"/>
                </a:solidFill>
              </a:rPr>
              <a:t>:</a:t>
            </a:r>
          </a:p>
          <a:p>
            <a:pPr rtl="1"/>
            <a:r>
              <a:rPr lang="ar-MA" sz="4400" b="1"/>
              <a:t>حدد ميلان طبقات الجو راسي معللا جوابك</a:t>
            </a:r>
            <a:endParaRPr lang="fr-FR" sz="4400" b="1"/>
          </a:p>
        </p:txBody>
      </p:sp>
      <p:sp>
        <p:nvSpPr>
          <p:cNvPr id="8224" name="Rectangle 32"/>
          <p:cNvSpPr>
            <a:spLocks noChangeArrowheads="1"/>
          </p:cNvSpPr>
          <p:nvPr/>
        </p:nvSpPr>
        <p:spPr bwMode="auto">
          <a:xfrm>
            <a:off x="0" y="5229225"/>
            <a:ext cx="9144000" cy="1628775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rtl="1"/>
            <a:r>
              <a:rPr lang="ar-MA" sz="2400" b="1">
                <a:solidFill>
                  <a:srgbClr val="FF0000"/>
                </a:solidFill>
              </a:rPr>
              <a:t>جواب السؤال </a:t>
            </a:r>
            <a:r>
              <a:rPr lang="fr-FR" sz="2400" b="1">
                <a:solidFill>
                  <a:srgbClr val="FF0000"/>
                </a:solidFill>
              </a:rPr>
              <a:t>2</a:t>
            </a:r>
            <a:r>
              <a:rPr lang="ar-MA" sz="2400" b="1">
                <a:solidFill>
                  <a:srgbClr val="FF0000"/>
                </a:solidFill>
              </a:rPr>
              <a:t>:</a:t>
            </a:r>
          </a:p>
          <a:p>
            <a:pPr rtl="1"/>
            <a:r>
              <a:rPr lang="ar-MA" sz="3600" b="1"/>
              <a:t>طبقات الجو راسي مائلة نحو اليمين لأنها تتقاطع </a:t>
            </a:r>
          </a:p>
          <a:p>
            <a:pPr rtl="1"/>
            <a:r>
              <a:rPr lang="ar-MA" sz="3600" b="1"/>
              <a:t>مع منحنيات المستوى في مستوى الوادي</a:t>
            </a:r>
            <a:endParaRPr lang="fr-FR" sz="3600" b="1"/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0" y="5229225"/>
            <a:ext cx="9144000" cy="16287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rtl="1"/>
            <a:r>
              <a:rPr lang="ar-MA" sz="2800" b="1" dirty="0" smtClean="0">
                <a:solidFill>
                  <a:srgbClr val="FF0000"/>
                </a:solidFill>
              </a:rPr>
              <a:t>السؤال</a:t>
            </a:r>
            <a:r>
              <a:rPr lang="ar-MA" dirty="0" smtClean="0">
                <a:solidFill>
                  <a:srgbClr val="FF0000"/>
                </a:solidFill>
              </a:rPr>
              <a:t> </a:t>
            </a:r>
            <a:r>
              <a:rPr lang="ar-MA" sz="3200" b="1" dirty="0" smtClean="0">
                <a:solidFill>
                  <a:srgbClr val="FF0000"/>
                </a:solidFill>
              </a:rPr>
              <a:t>3</a:t>
            </a:r>
            <a:r>
              <a:rPr lang="ar-MA" dirty="0" smtClean="0">
                <a:solidFill>
                  <a:srgbClr val="FF0000"/>
                </a:solidFill>
              </a:rPr>
              <a:t>:</a:t>
            </a:r>
            <a:endParaRPr lang="ar-MA" dirty="0">
              <a:solidFill>
                <a:srgbClr val="FF0000"/>
              </a:solidFill>
            </a:endParaRPr>
          </a:p>
          <a:p>
            <a:pPr rtl="1"/>
            <a:r>
              <a:rPr lang="ar-MA" sz="3200" b="1" dirty="0" err="1"/>
              <a:t>انجز</a:t>
            </a:r>
            <a:r>
              <a:rPr lang="ar-MA" sz="3200" b="1" dirty="0"/>
              <a:t> المقطع الجيولوجي للمقطع </a:t>
            </a:r>
            <a:r>
              <a:rPr lang="fr-FR" sz="3200" b="1" dirty="0"/>
              <a:t>AB </a:t>
            </a:r>
            <a:r>
              <a:rPr lang="ar-MA" sz="3200" b="1" dirty="0"/>
              <a:t>على الخريطة الجيولوجية أعلاه</a:t>
            </a:r>
          </a:p>
          <a:p>
            <a:pPr rtl="1"/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8226" name="Text Box 34"/>
          <p:cNvSpPr txBox="1">
            <a:spLocks noChangeArrowheads="1"/>
          </p:cNvSpPr>
          <p:nvPr/>
        </p:nvSpPr>
        <p:spPr bwMode="auto">
          <a:xfrm rot="-2813387">
            <a:off x="5072062" y="1489076"/>
            <a:ext cx="504825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3600" b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8228" name="Rectangle 36"/>
          <p:cNvSpPr>
            <a:spLocks noChangeArrowheads="1"/>
          </p:cNvSpPr>
          <p:nvPr/>
        </p:nvSpPr>
        <p:spPr bwMode="auto">
          <a:xfrm rot="-2508486">
            <a:off x="3995738" y="1484313"/>
            <a:ext cx="431800" cy="5794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sz="3200" b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 rot="-2527384">
            <a:off x="3176588" y="1779588"/>
            <a:ext cx="401637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sz="2800" b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 rot="-4845359">
            <a:off x="346869" y="597694"/>
            <a:ext cx="89535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b="1"/>
              <a:t>1100m</a:t>
            </a:r>
          </a:p>
        </p:txBody>
      </p:sp>
      <p:sp>
        <p:nvSpPr>
          <p:cNvPr id="8232" name="Text Box 40"/>
          <p:cNvSpPr txBox="1">
            <a:spLocks noChangeArrowheads="1"/>
          </p:cNvSpPr>
          <p:nvPr/>
        </p:nvSpPr>
        <p:spPr bwMode="auto">
          <a:xfrm rot="-4762820">
            <a:off x="-213518" y="1013618"/>
            <a:ext cx="129540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b="1"/>
              <a:t>1100m</a:t>
            </a:r>
          </a:p>
        </p:txBody>
      </p:sp>
      <p:sp>
        <p:nvSpPr>
          <p:cNvPr id="8234" name="Rectangle 42"/>
          <p:cNvSpPr>
            <a:spLocks noChangeArrowheads="1"/>
          </p:cNvSpPr>
          <p:nvPr/>
        </p:nvSpPr>
        <p:spPr bwMode="auto">
          <a:xfrm rot="-4556592">
            <a:off x="562769" y="1461294"/>
            <a:ext cx="89535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b="1"/>
              <a:t>1000m</a:t>
            </a:r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 rot="-5051380">
            <a:off x="986632" y="1758156"/>
            <a:ext cx="7683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b="1"/>
              <a:t>900m</a:t>
            </a:r>
          </a:p>
        </p:txBody>
      </p:sp>
      <p:sp>
        <p:nvSpPr>
          <p:cNvPr id="8236" name="Rectangle 44"/>
          <p:cNvSpPr>
            <a:spLocks noChangeArrowheads="1"/>
          </p:cNvSpPr>
          <p:nvPr/>
        </p:nvSpPr>
        <p:spPr bwMode="auto">
          <a:xfrm rot="-4808051">
            <a:off x="2426494" y="821532"/>
            <a:ext cx="76835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b="1"/>
              <a:t>800m</a:t>
            </a:r>
          </a:p>
        </p:txBody>
      </p:sp>
      <p:sp>
        <p:nvSpPr>
          <p:cNvPr id="8237" name="Rectangle 45"/>
          <p:cNvSpPr>
            <a:spLocks noChangeArrowheads="1"/>
          </p:cNvSpPr>
          <p:nvPr/>
        </p:nvSpPr>
        <p:spPr bwMode="auto">
          <a:xfrm rot="-4349949">
            <a:off x="3579019" y="1181894"/>
            <a:ext cx="76835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b="1"/>
              <a:t>700m</a:t>
            </a:r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 rot="-3320921">
            <a:off x="5003007" y="765968"/>
            <a:ext cx="7683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b="1"/>
              <a:t>600m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0" grpId="0" animBg="1"/>
      <p:bldP spid="8220" grpId="1" animBg="1"/>
      <p:bldP spid="8222" grpId="0" animBg="1"/>
      <p:bldP spid="8222" grpId="1" animBg="1"/>
      <p:bldP spid="8223" grpId="0" animBg="1"/>
      <p:bldP spid="8223" grpId="1" animBg="1"/>
      <p:bldP spid="8224" grpId="0" animBg="1"/>
      <p:bldP spid="8224" grpId="1" animBg="1"/>
      <p:bldP spid="8226" grpId="0"/>
      <p:bldP spid="8229" grpId="0"/>
      <p:bldP spid="82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0"/>
            <a:ext cx="8993187" cy="5048250"/>
          </a:xfrm>
          <a:prstGeom prst="rect">
            <a:avLst/>
          </a:prstGeom>
          <a:noFill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14675"/>
            <a:ext cx="6300788" cy="3743325"/>
          </a:xfrm>
          <a:prstGeom prst="rect">
            <a:avLst/>
          </a:prstGeom>
          <a:noFill/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372225" y="0"/>
            <a:ext cx="2771775" cy="6858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rtl="1"/>
            <a:r>
              <a:rPr lang="ar-MA" sz="3600" b="1"/>
              <a:t>نضع حافة</a:t>
            </a:r>
          </a:p>
          <a:p>
            <a:pPr rtl="1"/>
            <a:r>
              <a:rPr lang="ar-MA" sz="3600" b="1"/>
              <a:t> الورقة الملمترية</a:t>
            </a:r>
          </a:p>
          <a:p>
            <a:pPr rtl="1"/>
            <a:r>
              <a:rPr lang="ar-MA" sz="3600" b="1"/>
              <a:t>على حافة </a:t>
            </a:r>
          </a:p>
          <a:p>
            <a:pPr rtl="1"/>
            <a:r>
              <a:rPr lang="ar-MA" sz="3600" b="1"/>
              <a:t>المقطع</a:t>
            </a:r>
          </a:p>
          <a:p>
            <a:pPr rtl="1"/>
            <a:r>
              <a:rPr lang="ar-MA" sz="3600" b="1"/>
              <a:t>الجيولوجي </a:t>
            </a:r>
            <a:r>
              <a:rPr lang="fr-FR" sz="3600" b="1"/>
              <a:t>AB</a:t>
            </a:r>
            <a:endParaRPr lang="ar-MA" sz="3600" b="1"/>
          </a:p>
          <a:p>
            <a:pPr rtl="1"/>
            <a:r>
              <a:rPr lang="ar-MA" sz="3600" b="1"/>
              <a:t>ثم ننجز </a:t>
            </a:r>
          </a:p>
          <a:p>
            <a:pPr rtl="1"/>
            <a:r>
              <a:rPr lang="ar-MA" sz="3600" b="1"/>
              <a:t>الجانبية </a:t>
            </a:r>
          </a:p>
          <a:p>
            <a:pPr rtl="1"/>
            <a:r>
              <a:rPr lang="ar-MA" sz="3600" b="1"/>
              <a:t>الطبوغرافية</a:t>
            </a:r>
            <a:endParaRPr lang="fr-FR" sz="3600" b="1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250825" y="2925763"/>
            <a:ext cx="0" cy="5032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539750" y="2925763"/>
            <a:ext cx="0" cy="5032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971550" y="2924175"/>
            <a:ext cx="0" cy="9366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1476375" y="2924175"/>
            <a:ext cx="0" cy="12969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2627313" y="2924175"/>
            <a:ext cx="0" cy="16573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3995738" y="2924175"/>
            <a:ext cx="0" cy="201771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5219700" y="2924175"/>
            <a:ext cx="0" cy="244951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539750" y="3213100"/>
            <a:ext cx="736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sz="1400" b="1"/>
              <a:t>1100m</a:t>
            </a: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250825" y="3429000"/>
            <a:ext cx="287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539750" y="3429000"/>
            <a:ext cx="43180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>
            <a:off x="971550" y="3860800"/>
            <a:ext cx="504825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1476375" y="4221163"/>
            <a:ext cx="1150938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2627313" y="4581525"/>
            <a:ext cx="1368425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3995738" y="4941888"/>
            <a:ext cx="1223962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5219700" y="5084763"/>
            <a:ext cx="6381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sz="1400" b="1"/>
              <a:t>600m</a:t>
            </a: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6372225" y="0"/>
            <a:ext cx="2771775" cy="6858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rtl="1"/>
            <a:r>
              <a:rPr lang="ar-MA" sz="4000" b="1"/>
              <a:t>نقوم بإسقاط</a:t>
            </a:r>
          </a:p>
          <a:p>
            <a:pPr rtl="1"/>
            <a:r>
              <a:rPr lang="ar-MA" sz="4000" b="1"/>
              <a:t>حدود</a:t>
            </a:r>
          </a:p>
          <a:p>
            <a:pPr rtl="1"/>
            <a:r>
              <a:rPr lang="ar-MA" sz="4000" b="1"/>
              <a:t>الاستسطاحات</a:t>
            </a:r>
          </a:p>
          <a:p>
            <a:pPr rtl="1"/>
            <a:r>
              <a:rPr lang="ar-MA" sz="4000" b="1"/>
              <a:t>على الجانبية </a:t>
            </a:r>
          </a:p>
          <a:p>
            <a:pPr rtl="1"/>
            <a:r>
              <a:rPr lang="ar-MA" sz="4000" b="1"/>
              <a:t>الطبوغرافية </a:t>
            </a:r>
          </a:p>
          <a:p>
            <a:pPr rtl="1"/>
            <a:r>
              <a:rPr lang="ar-MA" sz="4000" b="1"/>
              <a:t>مع كتابة</a:t>
            </a:r>
          </a:p>
          <a:p>
            <a:pPr rtl="1"/>
            <a:r>
              <a:rPr lang="ar-MA" sz="4000" b="1"/>
              <a:t>رمز كل</a:t>
            </a:r>
          </a:p>
          <a:p>
            <a:pPr rtl="1"/>
            <a:r>
              <a:rPr lang="ar-MA" sz="4000" b="1"/>
              <a:t>طبقة</a:t>
            </a:r>
            <a:endParaRPr lang="fr-FR" sz="4000" b="1"/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>
            <a:off x="755650" y="2925763"/>
            <a:ext cx="0" cy="71913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>
            <a:off x="1690688" y="2925763"/>
            <a:ext cx="0" cy="136683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250825" y="3141663"/>
            <a:ext cx="4762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b="1"/>
              <a:t>C2</a:t>
            </a:r>
          </a:p>
        </p:txBody>
      </p:sp>
      <p:sp>
        <p:nvSpPr>
          <p:cNvPr id="11292" name="Rectangle 28"/>
          <p:cNvSpPr>
            <a:spLocks noChangeArrowheads="1"/>
          </p:cNvSpPr>
          <p:nvPr/>
        </p:nvSpPr>
        <p:spPr bwMode="auto">
          <a:xfrm>
            <a:off x="1042988" y="3573463"/>
            <a:ext cx="4762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b="1"/>
              <a:t>C1</a:t>
            </a:r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 flipV="1">
            <a:off x="2554288" y="2925763"/>
            <a:ext cx="0" cy="158273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294" name="Rectangle 30"/>
          <p:cNvSpPr>
            <a:spLocks noChangeArrowheads="1"/>
          </p:cNvSpPr>
          <p:nvPr/>
        </p:nvSpPr>
        <p:spPr bwMode="auto">
          <a:xfrm>
            <a:off x="1908175" y="3933825"/>
            <a:ext cx="438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b="1"/>
              <a:t>J1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 flipH="1">
            <a:off x="3851275" y="2924175"/>
            <a:ext cx="0" cy="1944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296" name="Rectangle 32"/>
          <p:cNvSpPr>
            <a:spLocks noChangeArrowheads="1"/>
          </p:cNvSpPr>
          <p:nvPr/>
        </p:nvSpPr>
        <p:spPr bwMode="auto">
          <a:xfrm>
            <a:off x="2987675" y="4149725"/>
            <a:ext cx="438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fr-FR" b="1"/>
              <a:t>J2</a:t>
            </a: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 flipH="1">
            <a:off x="5148263" y="2924175"/>
            <a:ext cx="0" cy="23764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298" name="Rectangle 34"/>
          <p:cNvSpPr>
            <a:spLocks noChangeArrowheads="1"/>
          </p:cNvSpPr>
          <p:nvPr/>
        </p:nvSpPr>
        <p:spPr bwMode="auto">
          <a:xfrm>
            <a:off x="4284663" y="4437063"/>
            <a:ext cx="438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b="1"/>
              <a:t>J3</a:t>
            </a:r>
          </a:p>
        </p:txBody>
      </p:sp>
      <p:sp>
        <p:nvSpPr>
          <p:cNvPr id="11299" name="Rectangle 35"/>
          <p:cNvSpPr>
            <a:spLocks noChangeArrowheads="1"/>
          </p:cNvSpPr>
          <p:nvPr/>
        </p:nvSpPr>
        <p:spPr bwMode="auto">
          <a:xfrm>
            <a:off x="5580063" y="4724400"/>
            <a:ext cx="438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b="1"/>
              <a:t>J4</a:t>
            </a: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5219700" y="5373688"/>
            <a:ext cx="792163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 flipH="1">
            <a:off x="0" y="3644900"/>
            <a:ext cx="684213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304" name="Line 40"/>
          <p:cNvSpPr>
            <a:spLocks noChangeShapeType="1"/>
          </p:cNvSpPr>
          <p:nvPr/>
        </p:nvSpPr>
        <p:spPr bwMode="auto">
          <a:xfrm flipH="1">
            <a:off x="0" y="4292600"/>
            <a:ext cx="1692275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305" name="Line 41"/>
          <p:cNvSpPr>
            <a:spLocks noChangeShapeType="1"/>
          </p:cNvSpPr>
          <p:nvPr/>
        </p:nvSpPr>
        <p:spPr bwMode="auto">
          <a:xfrm>
            <a:off x="2555875" y="4581525"/>
            <a:ext cx="1008063" cy="1871663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306" name="Line 42"/>
          <p:cNvSpPr>
            <a:spLocks noChangeShapeType="1"/>
          </p:cNvSpPr>
          <p:nvPr/>
        </p:nvSpPr>
        <p:spPr bwMode="auto">
          <a:xfrm>
            <a:off x="3851275" y="4941888"/>
            <a:ext cx="792163" cy="151130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307" name="Line 43"/>
          <p:cNvSpPr>
            <a:spLocks noChangeShapeType="1"/>
          </p:cNvSpPr>
          <p:nvPr/>
        </p:nvSpPr>
        <p:spPr bwMode="auto">
          <a:xfrm>
            <a:off x="5148263" y="5373688"/>
            <a:ext cx="576262" cy="1006475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309" name="Rectangle 45"/>
          <p:cNvSpPr>
            <a:spLocks noChangeArrowheads="1"/>
          </p:cNvSpPr>
          <p:nvPr/>
        </p:nvSpPr>
        <p:spPr bwMode="auto">
          <a:xfrm>
            <a:off x="6372225" y="0"/>
            <a:ext cx="2771775" cy="68580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rtl="1"/>
            <a:r>
              <a:rPr lang="ar-MA" sz="3200" b="1"/>
              <a:t>نربط الحدود</a:t>
            </a:r>
            <a:endParaRPr lang="ar-MA" sz="4400" b="1"/>
          </a:p>
          <a:p>
            <a:pPr rtl="1"/>
            <a:r>
              <a:rPr lang="ar-MA" sz="4400" b="1"/>
              <a:t>العليا و</a:t>
            </a:r>
          </a:p>
          <a:p>
            <a:pPr rtl="1"/>
            <a:r>
              <a:rPr lang="ar-MA" sz="4400" b="1"/>
              <a:t>الدنيا لكل طبقة </a:t>
            </a:r>
          </a:p>
          <a:p>
            <a:pPr rtl="1"/>
            <a:r>
              <a:rPr lang="ar-MA" sz="4400" b="1"/>
              <a:t>على حدة</a:t>
            </a:r>
          </a:p>
          <a:p>
            <a:pPr rtl="1"/>
            <a:r>
              <a:rPr lang="ar-MA" sz="4400" b="1"/>
              <a:t>ابتداء بالطبقة</a:t>
            </a:r>
          </a:p>
          <a:p>
            <a:pPr rtl="1"/>
            <a:r>
              <a:rPr lang="ar-MA" sz="4400" b="1"/>
              <a:t>الأحدث</a:t>
            </a:r>
          </a:p>
          <a:p>
            <a:pPr rtl="1"/>
            <a:r>
              <a:rPr lang="ar-MA" sz="4400" b="1"/>
              <a:t>التي يعرف</a:t>
            </a:r>
          </a:p>
          <a:p>
            <a:pPr rtl="1"/>
            <a:r>
              <a:rPr lang="ar-MA" sz="4400" b="1"/>
              <a:t>لها سرير</a:t>
            </a:r>
          </a:p>
          <a:p>
            <a:pPr rtl="1"/>
            <a:r>
              <a:rPr lang="ar-MA" sz="4400" b="1"/>
              <a:t>و سقف</a:t>
            </a:r>
            <a:endParaRPr lang="fr-FR" sz="4400" b="1"/>
          </a:p>
        </p:txBody>
      </p:sp>
      <p:sp>
        <p:nvSpPr>
          <p:cNvPr id="11310" name="Rectangle 46"/>
          <p:cNvSpPr>
            <a:spLocks noChangeArrowheads="1"/>
          </p:cNvSpPr>
          <p:nvPr/>
        </p:nvSpPr>
        <p:spPr bwMode="auto">
          <a:xfrm>
            <a:off x="6372225" y="0"/>
            <a:ext cx="2771775" cy="68580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rtl="1"/>
            <a:r>
              <a:rPr lang="ar-MA" sz="6000" b="1"/>
              <a:t>نمثل</a:t>
            </a:r>
          </a:p>
          <a:p>
            <a:pPr rtl="1"/>
            <a:r>
              <a:rPr lang="ar-MA" sz="6000" b="1"/>
              <a:t> الطبقات</a:t>
            </a:r>
          </a:p>
          <a:p>
            <a:pPr rtl="1"/>
            <a:r>
              <a:rPr lang="ar-MA" sz="6000" b="1"/>
              <a:t>برمزها </a:t>
            </a:r>
          </a:p>
          <a:p>
            <a:pPr rtl="1"/>
            <a:r>
              <a:rPr lang="ar-MA" sz="6000" b="1"/>
              <a:t>الصخري</a:t>
            </a:r>
          </a:p>
          <a:p>
            <a:pPr rtl="1"/>
            <a:r>
              <a:rPr lang="ar-MA" sz="6000" b="1"/>
              <a:t>أو لونها</a:t>
            </a:r>
          </a:p>
          <a:p>
            <a:pPr rtl="1"/>
            <a:r>
              <a:rPr lang="ar-MA" sz="6000" b="1"/>
              <a:t>المناسب</a:t>
            </a:r>
            <a:endParaRPr lang="fr-FR" sz="6000" b="1"/>
          </a:p>
        </p:txBody>
      </p:sp>
      <p:pic>
        <p:nvPicPr>
          <p:cNvPr id="11311" name="Picture 47" descr="carrrr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14675"/>
            <a:ext cx="63246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6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4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8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6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0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1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1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1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11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1" grpId="0" animBg="1"/>
      <p:bldP spid="11271" grpId="1" animBg="1"/>
      <p:bldP spid="11272" grpId="0" animBg="1"/>
      <p:bldP spid="11272" grpId="1" animBg="1"/>
      <p:bldP spid="11273" grpId="0" animBg="1"/>
      <p:bldP spid="11273" grpId="1" animBg="1"/>
      <p:bldP spid="11274" grpId="0" animBg="1"/>
      <p:bldP spid="11274" grpId="1" animBg="1"/>
      <p:bldP spid="11275" grpId="0" animBg="1"/>
      <p:bldP spid="11275" grpId="1" animBg="1"/>
      <p:bldP spid="11277" grpId="0" animBg="1"/>
      <p:bldP spid="11277" grpId="1" animBg="1"/>
      <p:bldP spid="11278" grpId="0" animBg="1"/>
      <p:bldP spid="11278" grpId="1" animBg="1"/>
      <p:bldP spid="11280" grpId="0" animBg="1"/>
      <p:bldP spid="11281" grpId="0" animBg="1"/>
      <p:bldP spid="11282" grpId="0" animBg="1"/>
      <p:bldP spid="11283" grpId="0" animBg="1"/>
      <p:bldP spid="11284" grpId="0" animBg="1"/>
      <p:bldP spid="11285" grpId="0" animBg="1"/>
      <p:bldP spid="11288" grpId="0" animBg="1"/>
      <p:bldP spid="11289" grpId="0" animBg="1"/>
      <p:bldP spid="11290" grpId="0" animBg="1"/>
      <p:bldP spid="11291" grpId="0"/>
      <p:bldP spid="11292" grpId="0"/>
      <p:bldP spid="11293" grpId="0" animBg="1"/>
      <p:bldP spid="11294" grpId="0"/>
      <p:bldP spid="11295" grpId="0" animBg="1"/>
      <p:bldP spid="11297" grpId="0" animBg="1"/>
      <p:bldP spid="11298" grpId="0"/>
      <p:bldP spid="11299" grpId="0"/>
      <p:bldP spid="11300" grpId="0" animBg="1"/>
      <p:bldP spid="11302" grpId="0" animBg="1"/>
      <p:bldP spid="11304" grpId="0" animBg="1"/>
      <p:bldP spid="11305" grpId="0" animBg="1"/>
      <p:bldP spid="11306" grpId="0" animBg="1"/>
      <p:bldP spid="11307" grpId="0" animBg="1"/>
      <p:bldP spid="11309" grpId="0" animBg="1"/>
      <p:bldP spid="113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93175" cy="5081588"/>
          </a:xfrm>
          <a:prstGeom prst="rect">
            <a:avLst/>
          </a:prstGeom>
          <a:noFill/>
        </p:spPr>
      </p:pic>
      <p:pic>
        <p:nvPicPr>
          <p:cNvPr id="13318" name="Picture 6" descr="carrrr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14675"/>
            <a:ext cx="6324600" cy="3743325"/>
          </a:xfrm>
          <a:prstGeom prst="rect">
            <a:avLst/>
          </a:prstGeom>
          <a:noFill/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286512" y="1"/>
            <a:ext cx="2857487" cy="3143248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rtl="1"/>
            <a:r>
              <a:rPr lang="ar-MA" sz="6000" b="1" dirty="0"/>
              <a:t>الخريطة</a:t>
            </a:r>
          </a:p>
          <a:p>
            <a:pPr rtl="1"/>
            <a:r>
              <a:rPr lang="ar-MA" sz="6000" b="1" dirty="0"/>
              <a:t>الجيولوجية</a:t>
            </a:r>
            <a:endParaRPr lang="fr-FR" sz="6000" b="1" dirty="0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286512" y="3143248"/>
            <a:ext cx="2857488" cy="1938992"/>
          </a:xfrm>
          <a:prstGeom prst="rect">
            <a:avLst/>
          </a:prstGeom>
          <a:solidFill>
            <a:srgbClr val="FFC000"/>
          </a:solidFill>
          <a:ln w="25400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1">
              <a:spcBef>
                <a:spcPct val="50000"/>
              </a:spcBef>
            </a:pPr>
            <a:r>
              <a:rPr lang="ar-MA" sz="4800" b="1" dirty="0">
                <a:solidFill>
                  <a:srgbClr val="FF0000"/>
                </a:solidFill>
              </a:rPr>
              <a:t>المقطع</a:t>
            </a:r>
          </a:p>
          <a:p>
            <a:pPr rtl="1">
              <a:spcBef>
                <a:spcPct val="50000"/>
              </a:spcBef>
            </a:pPr>
            <a:r>
              <a:rPr lang="ar-MA" sz="4800" b="1" dirty="0">
                <a:solidFill>
                  <a:srgbClr val="FF0000"/>
                </a:solidFill>
              </a:rPr>
              <a:t>الجيولوجي</a:t>
            </a:r>
            <a:endParaRPr lang="fr-F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ar-MA" sz="7200" b="1" dirty="0" smtClean="0">
                <a:solidFill>
                  <a:srgbClr val="FF0000"/>
                </a:solidFill>
              </a:rPr>
              <a:t>تصميم الدرس</a:t>
            </a:r>
            <a:endParaRPr lang="ar-MA" sz="72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4" name="ZoneTexte 3"/>
          <p:cNvSpPr txBox="1"/>
          <p:nvPr/>
        </p:nvSpPr>
        <p:spPr>
          <a:xfrm>
            <a:off x="142844" y="1571612"/>
            <a:ext cx="8786874" cy="4524315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r" rtl="1">
              <a:buFont typeface="Courier New" pitchFamily="49" charset="0"/>
              <a:buChar char="o"/>
            </a:pPr>
            <a:r>
              <a:rPr lang="ar-MA" sz="3600" b="1" dirty="0" smtClean="0"/>
              <a:t>1 – تعريف الخريطة الجيولوجية</a:t>
            </a:r>
          </a:p>
          <a:p>
            <a:pPr algn="r" rtl="1">
              <a:buFont typeface="Courier New" pitchFamily="49" charset="0"/>
              <a:buChar char="o"/>
            </a:pPr>
            <a:r>
              <a:rPr lang="ar-MA" sz="3600" b="1" dirty="0" smtClean="0"/>
              <a:t>2 – أهم عناصر الخريطة الجيولوجية</a:t>
            </a:r>
          </a:p>
          <a:p>
            <a:pPr algn="r" rtl="1">
              <a:buFont typeface="Courier New" pitchFamily="49" charset="0"/>
              <a:buChar char="o"/>
            </a:pPr>
            <a:r>
              <a:rPr lang="ar-MA" sz="3600" b="1" dirty="0" smtClean="0"/>
              <a:t>3 – كيف نحدد ميلان الطبقات الصخرية على الخريطة الجيولوجية؟</a:t>
            </a:r>
          </a:p>
          <a:p>
            <a:pPr algn="r" rtl="1">
              <a:buFont typeface="Courier New" pitchFamily="49" charset="0"/>
              <a:buChar char="o"/>
            </a:pPr>
            <a:r>
              <a:rPr lang="ar-MA" sz="3600" b="1" dirty="0" smtClean="0"/>
              <a:t>4 – كيف نمثل الفوالق على الخريطة الجيولوجية؟</a:t>
            </a:r>
          </a:p>
          <a:p>
            <a:pPr algn="r" rtl="1">
              <a:buFont typeface="Courier New" pitchFamily="49" charset="0"/>
              <a:buChar char="o"/>
            </a:pPr>
            <a:r>
              <a:rPr lang="ar-MA" sz="3600" b="1" dirty="0" smtClean="0"/>
              <a:t>5 – كيف نمثل الطيات على الخريطة الجيولوجية؟</a:t>
            </a:r>
          </a:p>
          <a:p>
            <a:pPr algn="r" rtl="1">
              <a:buFont typeface="Courier New" pitchFamily="49" charset="0"/>
              <a:buChar char="o"/>
            </a:pPr>
            <a:r>
              <a:rPr lang="ar-MA" sz="3600" b="1" dirty="0" smtClean="0"/>
              <a:t>6 –تعريف المقطع الجيولوجي.</a:t>
            </a:r>
          </a:p>
          <a:p>
            <a:pPr algn="r" rtl="1">
              <a:buFont typeface="Courier New" pitchFamily="49" charset="0"/>
              <a:buChar char="o"/>
            </a:pPr>
            <a:r>
              <a:rPr lang="ar-MA" sz="3600" b="1" dirty="0" smtClean="0"/>
              <a:t>7 – مراحل إنجاز مقطع جيولوجي.</a:t>
            </a:r>
            <a:endParaRPr lang="ar-MA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rtl="1"/>
            <a:r>
              <a:rPr lang="ar-MA" b="1" dirty="0" smtClean="0"/>
              <a:t>1 - تعريف الخريطة الجيولوجية </a:t>
            </a:r>
            <a:endParaRPr lang="ar-M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4" name="ZoneTexte 3"/>
          <p:cNvSpPr txBox="1"/>
          <p:nvPr/>
        </p:nvSpPr>
        <p:spPr>
          <a:xfrm>
            <a:off x="0" y="1928802"/>
            <a:ext cx="8929718" cy="4708981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MA" sz="6000" b="1" dirty="0" smtClean="0"/>
              <a:t>عبارة عن تمثيل على قاعدة </a:t>
            </a:r>
          </a:p>
          <a:p>
            <a:pPr algn="ctr" rtl="1"/>
            <a:r>
              <a:rPr lang="ar-MA" sz="6000" b="1" dirty="0" smtClean="0"/>
              <a:t>طبوغرافية للصخور البارزة </a:t>
            </a:r>
          </a:p>
          <a:p>
            <a:pPr algn="ctr" rtl="1"/>
            <a:r>
              <a:rPr lang="ar-MA" sz="6000" b="1" dirty="0" smtClean="0"/>
              <a:t>على السطح أو التي تكون مغطاة بتشكيلات رسوبية حديثة </a:t>
            </a:r>
            <a:r>
              <a:rPr lang="ar-MA" sz="6000" b="1" dirty="0" err="1" smtClean="0"/>
              <a:t>و</a:t>
            </a:r>
            <a:r>
              <a:rPr lang="ar-MA" sz="6000" b="1" dirty="0" smtClean="0"/>
              <a:t> ضعيفة السمك</a:t>
            </a:r>
            <a:endParaRPr lang="ar-MA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MA"/>
          </a:p>
        </p:txBody>
      </p:sp>
      <p:pic>
        <p:nvPicPr>
          <p:cNvPr id="4" name="Espace réservé du contenu 3" descr="carte géologique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14488"/>
            <a:ext cx="9144000" cy="3594628"/>
          </a:xfrm>
        </p:spPr>
      </p:pic>
      <p:sp>
        <p:nvSpPr>
          <p:cNvPr id="5" name="ZoneTexte 4"/>
          <p:cNvSpPr txBox="1"/>
          <p:nvPr/>
        </p:nvSpPr>
        <p:spPr>
          <a:xfrm>
            <a:off x="5357786" y="1928802"/>
            <a:ext cx="378621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MA" sz="3200" b="1" dirty="0" smtClean="0"/>
              <a:t>منظر جيولوجي</a:t>
            </a:r>
            <a:endParaRPr lang="ar-MA" sz="3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428596" y="1214422"/>
            <a:ext cx="350046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MA" sz="2400" b="1" dirty="0" smtClean="0"/>
              <a:t>مجسم للمنظر الجيولوجي</a:t>
            </a:r>
            <a:endParaRPr lang="ar-MA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928662" y="5500702"/>
            <a:ext cx="3429024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MA" sz="2800" b="1" dirty="0" smtClean="0"/>
              <a:t>تمثيل للمنظر الجيولوجي </a:t>
            </a:r>
          </a:p>
          <a:p>
            <a:pPr algn="ctr" rtl="1"/>
            <a:r>
              <a:rPr lang="ar-MA" sz="2800" b="1" dirty="0" smtClean="0"/>
              <a:t>على الخريطة الجيولوجية</a:t>
            </a:r>
            <a:endParaRPr lang="ar-MA" sz="2800" b="1" dirty="0"/>
          </a:p>
        </p:txBody>
      </p:sp>
      <p:sp>
        <p:nvSpPr>
          <p:cNvPr id="8" name="Rectangle 7"/>
          <p:cNvSpPr/>
          <p:nvPr/>
        </p:nvSpPr>
        <p:spPr bwMode="auto">
          <a:xfrm>
            <a:off x="0" y="1714488"/>
            <a:ext cx="4643438" cy="1928826"/>
          </a:xfrm>
          <a:prstGeom prst="rect">
            <a:avLst/>
          </a:prstGeom>
          <a:solidFill>
            <a:schemeClr val="bg1"/>
          </a:solidFill>
          <a:ln w="412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M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3643314"/>
            <a:ext cx="4643438" cy="1643074"/>
          </a:xfrm>
          <a:prstGeom prst="rect">
            <a:avLst/>
          </a:prstGeom>
          <a:solidFill>
            <a:schemeClr val="bg1"/>
          </a:solidFill>
          <a:ln w="412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M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rte géol khouribg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408" y="1"/>
            <a:ext cx="9203408" cy="6858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643538" y="5288340"/>
            <a:ext cx="3500462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MA" sz="3200" b="1" dirty="0" smtClean="0"/>
              <a:t>مثال الخريطة الجيولوجية</a:t>
            </a:r>
          </a:p>
          <a:p>
            <a:pPr algn="r" rtl="1"/>
            <a:r>
              <a:rPr lang="ar-MA" sz="3200" b="1" dirty="0" smtClean="0"/>
              <a:t> للمنطقة </a:t>
            </a:r>
            <a:r>
              <a:rPr lang="ar-MA" sz="3200" b="1" dirty="0" err="1" smtClean="0"/>
              <a:t>الفوسفاطية</a:t>
            </a:r>
            <a:endParaRPr lang="ar-MA" sz="3200" b="1" dirty="0" smtClean="0"/>
          </a:p>
          <a:p>
            <a:pPr algn="r" rtl="1"/>
            <a:r>
              <a:rPr lang="ar-MA" sz="3200" b="1" dirty="0" err="1" smtClean="0"/>
              <a:t>لخريبكة</a:t>
            </a:r>
            <a:r>
              <a:rPr lang="ar-MA" sz="3200" b="1" dirty="0" smtClean="0"/>
              <a:t> –واد زم </a:t>
            </a:r>
            <a:endParaRPr lang="ar-M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carte géol khouribga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357422" cy="6792902"/>
          </a:xfrm>
        </p:spPr>
      </p:pic>
      <p:sp>
        <p:nvSpPr>
          <p:cNvPr id="4" name="ZoneTexte 3"/>
          <p:cNvSpPr txBox="1"/>
          <p:nvPr/>
        </p:nvSpPr>
        <p:spPr>
          <a:xfrm>
            <a:off x="4643438" y="0"/>
            <a:ext cx="4500562" cy="160043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MA" sz="4400" b="1" dirty="0" smtClean="0"/>
              <a:t>2 -أهم عناصر الخريطة </a:t>
            </a:r>
            <a:r>
              <a:rPr lang="ar-MA" sz="5400" b="1" dirty="0" smtClean="0"/>
              <a:t>الجيولوجية</a:t>
            </a:r>
            <a:endParaRPr lang="ar-MA" sz="4400" b="1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2357422" cy="785794"/>
          </a:xfrm>
          <a:prstGeom prst="rect">
            <a:avLst/>
          </a:prstGeom>
          <a:solidFill>
            <a:srgbClr val="FF0000">
              <a:alpha val="0"/>
            </a:srgbClr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M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928670"/>
            <a:ext cx="2357422" cy="642942"/>
          </a:xfrm>
          <a:prstGeom prst="rect">
            <a:avLst/>
          </a:prstGeom>
          <a:solidFill>
            <a:srgbClr val="FF0000">
              <a:alpha val="0"/>
            </a:srgbClr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M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1500174"/>
            <a:ext cx="2357422" cy="4500594"/>
          </a:xfrm>
          <a:prstGeom prst="rect">
            <a:avLst/>
          </a:prstGeom>
          <a:solidFill>
            <a:srgbClr val="FF0000">
              <a:alpha val="0"/>
            </a:srgbClr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M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 bwMode="auto">
          <a:xfrm rot="10800000">
            <a:off x="2285984" y="500042"/>
            <a:ext cx="928694" cy="71438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ZoneTexte 10"/>
          <p:cNvSpPr txBox="1"/>
          <p:nvPr/>
        </p:nvSpPr>
        <p:spPr>
          <a:xfrm>
            <a:off x="3214678" y="214290"/>
            <a:ext cx="121444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MA" sz="3200" b="1" dirty="0" smtClean="0">
                <a:solidFill>
                  <a:schemeClr val="bg1"/>
                </a:solidFill>
              </a:rPr>
              <a:t>العنوان</a:t>
            </a:r>
            <a:endParaRPr lang="ar-MA" sz="3200" b="1" dirty="0">
              <a:solidFill>
                <a:schemeClr val="bg1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 bwMode="auto">
          <a:xfrm rot="10800000">
            <a:off x="2214546" y="1285860"/>
            <a:ext cx="1928826" cy="500066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ZoneTexte 13"/>
          <p:cNvSpPr txBox="1"/>
          <p:nvPr/>
        </p:nvSpPr>
        <p:spPr>
          <a:xfrm>
            <a:off x="3071802" y="1785926"/>
            <a:ext cx="4643470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ar-MA" sz="2400" b="1" dirty="0" smtClean="0">
                <a:solidFill>
                  <a:schemeClr val="bg1"/>
                </a:solidFill>
              </a:rPr>
              <a:t>المقياس أو السلم</a:t>
            </a:r>
            <a:r>
              <a:rPr lang="ar-MA" sz="2400" b="1" dirty="0" smtClean="0"/>
              <a:t>= المسافة على الخريطة </a:t>
            </a:r>
          </a:p>
          <a:p>
            <a:pPr algn="r" rtl="1"/>
            <a:r>
              <a:rPr lang="ar-MA" sz="2400" b="1" dirty="0"/>
              <a:t> </a:t>
            </a:r>
            <a:r>
              <a:rPr lang="ar-MA" sz="2400" b="1" dirty="0" smtClean="0"/>
              <a:t>           على المسافة الحقيقية على الميدان</a:t>
            </a:r>
            <a:endParaRPr lang="ar-MA" sz="2400" b="1" dirty="0"/>
          </a:p>
        </p:txBody>
      </p:sp>
      <p:cxnSp>
        <p:nvCxnSpPr>
          <p:cNvPr id="15" name="Connecteur droit avec flèche 14"/>
          <p:cNvCxnSpPr/>
          <p:nvPr/>
        </p:nvCxnSpPr>
        <p:spPr bwMode="auto">
          <a:xfrm rot="10800000">
            <a:off x="2357422" y="3286124"/>
            <a:ext cx="714380" cy="214314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ZoneTexte 15"/>
          <p:cNvSpPr txBox="1"/>
          <p:nvPr/>
        </p:nvSpPr>
        <p:spPr>
          <a:xfrm>
            <a:off x="3143240" y="3000372"/>
            <a:ext cx="5786478" cy="2677656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ar-MA" sz="2400" b="1" dirty="0" smtClean="0"/>
              <a:t>مفتاح الطبقات الصخرية الممثلة على الخريطة</a:t>
            </a:r>
          </a:p>
          <a:p>
            <a:pPr algn="r" rtl="1"/>
            <a:r>
              <a:rPr lang="ar-MA" sz="2400" b="1" dirty="0" smtClean="0"/>
              <a:t>وهي مرتبة من الأقدم في الأسفل إلى الأحدث في الأعلى</a:t>
            </a:r>
          </a:p>
          <a:p>
            <a:pPr algn="r" rtl="1"/>
            <a:r>
              <a:rPr lang="ar-MA" sz="2400" b="1" dirty="0" smtClean="0"/>
              <a:t>وتحمل :</a:t>
            </a:r>
          </a:p>
          <a:p>
            <a:pPr algn="r" rtl="1">
              <a:buFontTx/>
              <a:buChar char="-"/>
            </a:pPr>
            <a:r>
              <a:rPr lang="ar-MA" sz="2400" b="1" dirty="0" smtClean="0"/>
              <a:t>الطوابق </a:t>
            </a:r>
            <a:r>
              <a:rPr lang="ar-MA" sz="2400" b="1" dirty="0" err="1" smtClean="0"/>
              <a:t>و</a:t>
            </a:r>
            <a:r>
              <a:rPr lang="ar-MA" sz="2400" b="1" dirty="0" smtClean="0"/>
              <a:t> الأدوار </a:t>
            </a:r>
            <a:r>
              <a:rPr lang="ar-MA" sz="2400" b="1" dirty="0" err="1" smtClean="0"/>
              <a:t>و</a:t>
            </a:r>
            <a:r>
              <a:rPr lang="ar-MA" sz="2400" b="1" dirty="0" smtClean="0"/>
              <a:t> </a:t>
            </a:r>
            <a:r>
              <a:rPr lang="ar-MA" sz="2400" b="1" dirty="0" err="1" smtClean="0"/>
              <a:t>الحقبات</a:t>
            </a:r>
            <a:r>
              <a:rPr lang="ar-MA" sz="2400" b="1" dirty="0" smtClean="0"/>
              <a:t> ..... الجيولوجية</a:t>
            </a:r>
          </a:p>
          <a:p>
            <a:pPr algn="r" rtl="1"/>
            <a:r>
              <a:rPr lang="ar-MA" sz="2400" b="1" dirty="0" smtClean="0"/>
              <a:t>-</a:t>
            </a:r>
            <a:r>
              <a:rPr lang="ar-MA" sz="2400" b="1" dirty="0" err="1" smtClean="0"/>
              <a:t>السحنات</a:t>
            </a:r>
            <a:r>
              <a:rPr lang="ar-MA" sz="2400" b="1" dirty="0" smtClean="0"/>
              <a:t> الصخرية (كلس –سجيل – رمل </a:t>
            </a:r>
            <a:r>
              <a:rPr lang="ar-MA" sz="2400" b="1" dirty="0" err="1" smtClean="0"/>
              <a:t>فوسفاطي</a:t>
            </a:r>
            <a:r>
              <a:rPr lang="ar-MA" sz="2400" b="1" dirty="0" smtClean="0"/>
              <a:t>....)</a:t>
            </a:r>
          </a:p>
          <a:p>
            <a:pPr algn="r" rtl="1">
              <a:buFontTx/>
              <a:buChar char="-"/>
            </a:pPr>
            <a:r>
              <a:rPr lang="ar-MA" sz="2400" b="1" dirty="0" smtClean="0"/>
              <a:t>سمك الطبقات بالمتر</a:t>
            </a:r>
          </a:p>
          <a:p>
            <a:pPr algn="r" rtl="1"/>
            <a:r>
              <a:rPr lang="ar-MA" sz="2400" b="1" dirty="0" smtClean="0"/>
              <a:t>- المحتوى </a:t>
            </a:r>
            <a:r>
              <a:rPr lang="ar-MA" sz="2400" b="1" dirty="0" err="1" smtClean="0"/>
              <a:t>الاستحاثي</a:t>
            </a:r>
            <a:endParaRPr lang="ar-M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1" grpId="0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5" name="ZoneTexte 4"/>
          <p:cNvSpPr txBox="1"/>
          <p:nvPr/>
        </p:nvSpPr>
        <p:spPr>
          <a:xfrm>
            <a:off x="5143504" y="0"/>
            <a:ext cx="4000496" cy="6555641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MA" sz="6000" b="1" dirty="0" smtClean="0"/>
              <a:t>هناك ألوان </a:t>
            </a:r>
            <a:r>
              <a:rPr lang="ar-MA" sz="6000" b="1" dirty="0" err="1" smtClean="0"/>
              <a:t>و</a:t>
            </a:r>
            <a:r>
              <a:rPr lang="ar-MA" sz="6000" b="1" dirty="0" smtClean="0"/>
              <a:t> رموز </a:t>
            </a:r>
          </a:p>
          <a:p>
            <a:pPr algn="r" rtl="1"/>
            <a:r>
              <a:rPr lang="ar-MA" sz="6000" b="1" dirty="0" smtClean="0"/>
              <a:t>دولية للتقسيم </a:t>
            </a:r>
            <a:r>
              <a:rPr lang="ar-MA" sz="6000" b="1" dirty="0" err="1" smtClean="0"/>
              <a:t>الطبقاتي</a:t>
            </a:r>
            <a:endParaRPr lang="ar-MA" sz="6000" b="1" dirty="0" smtClean="0"/>
          </a:p>
          <a:p>
            <a:pPr algn="r" rtl="1"/>
            <a:r>
              <a:rPr lang="ar-MA" sz="6000" b="1" dirty="0" smtClean="0"/>
              <a:t>على الخريطة الجيولوجية</a:t>
            </a:r>
          </a:p>
          <a:p>
            <a:pPr algn="r" rtl="1"/>
            <a:r>
              <a:rPr lang="ar-MA" sz="6000" b="1" dirty="0" smtClean="0"/>
              <a:t>مثل</a:t>
            </a:r>
            <a:endParaRPr lang="ar-MA" sz="4800" b="1" dirty="0"/>
          </a:p>
        </p:txBody>
      </p:sp>
      <p:pic>
        <p:nvPicPr>
          <p:cNvPr id="9" name="Espace réservé du contenu 8" descr="carte géologique (1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000628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929322" y="1643050"/>
            <a:ext cx="2786082" cy="4247317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MA" sz="5400" b="1" dirty="0" smtClean="0"/>
              <a:t>هناك رموز </a:t>
            </a:r>
          </a:p>
          <a:p>
            <a:pPr algn="r" rtl="1"/>
            <a:r>
              <a:rPr lang="ar-MA" sz="5400" b="1" dirty="0" err="1" smtClean="0"/>
              <a:t>بتروغرافية</a:t>
            </a:r>
            <a:endParaRPr lang="ar-MA" sz="5400" b="1" dirty="0" smtClean="0"/>
          </a:p>
          <a:p>
            <a:pPr algn="r" rtl="1"/>
            <a:r>
              <a:rPr lang="ar-MA" sz="5400" b="1" dirty="0" smtClean="0"/>
              <a:t>شكلية</a:t>
            </a:r>
          </a:p>
          <a:p>
            <a:pPr algn="r" rtl="1"/>
            <a:r>
              <a:rPr lang="ar-MA" sz="5400" b="1" dirty="0" smtClean="0"/>
              <a:t>للطبقات</a:t>
            </a:r>
          </a:p>
          <a:p>
            <a:pPr algn="r" rtl="1"/>
            <a:r>
              <a:rPr lang="ar-MA" sz="5400" b="1" dirty="0" smtClean="0"/>
              <a:t>الصخرية</a:t>
            </a:r>
            <a:endParaRPr lang="ar-MA" sz="5400" b="1" dirty="0"/>
          </a:p>
        </p:txBody>
      </p:sp>
      <p:pic>
        <p:nvPicPr>
          <p:cNvPr id="8" name="Espace réservé du contenu 7" descr="carte géologique (1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5572132" cy="67818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41275" cap="flat" cmpd="sng" algn="ctr">
          <a:solidFill>
            <a:srgbClr val="0000FF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41275" cap="flat" cmpd="sng" algn="ctr">
          <a:solidFill>
            <a:srgbClr val="0000FF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774</Words>
  <Application>Microsoft Office PowerPoint</Application>
  <PresentationFormat>Affichage à l'écran (4:3)</PresentationFormat>
  <Paragraphs>223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Modèle par défaut</vt:lpstr>
      <vt:lpstr>Diapositive 1</vt:lpstr>
      <vt:lpstr>Diapositive 2</vt:lpstr>
      <vt:lpstr>تصميم الدرس</vt:lpstr>
      <vt:lpstr>1 - تعريف الخريطة الجيولوجية 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</vt:vector>
  </TitlesOfParts>
  <Company>Edition ULTRA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carte géologique</dc:title>
  <dc:subject>géologie</dc:subject>
  <dc:creator>EL FALLOUS Med</dc:creator>
  <cp:lastModifiedBy>HP</cp:lastModifiedBy>
  <cp:revision>113</cp:revision>
  <dcterms:created xsi:type="dcterms:W3CDTF">2011-10-19T20:43:27Z</dcterms:created>
  <dcterms:modified xsi:type="dcterms:W3CDTF">2013-12-07T10:20:32Z</dcterms:modified>
  <cp:category>svt</cp:category>
</cp:coreProperties>
</file>