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272" r:id="rId4"/>
    <p:sldId id="257" r:id="rId5"/>
    <p:sldId id="273" r:id="rId6"/>
    <p:sldId id="264" r:id="rId7"/>
    <p:sldId id="263" r:id="rId8"/>
    <p:sldId id="265" r:id="rId9"/>
    <p:sldId id="258" r:id="rId10"/>
    <p:sldId id="259" r:id="rId11"/>
    <p:sldId id="260" r:id="rId12"/>
    <p:sldId id="261" r:id="rId13"/>
    <p:sldId id="262" r:id="rId14"/>
    <p:sldId id="266" r:id="rId15"/>
    <p:sldId id="268" r:id="rId16"/>
    <p:sldId id="271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ADBC-3A16-42DD-8249-93389565E20B}" type="datetimeFigureOut">
              <a:rPr lang="ar-MA" smtClean="0"/>
              <a:pPr/>
              <a:t>01-02-1435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F5AA-3610-4AE5-8B68-B01265312BD9}" type="slidenum">
              <a:rPr lang="ar-MA" smtClean="0"/>
              <a:pPr/>
              <a:t>‹N°›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M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12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hyperlink" Target="http://cecile.deneuvillers.free.fr/fossiles/Fossile00119.JPG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Image 3" descr="coupe 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03"/>
            <a:ext cx="9232176" cy="5072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استرداد التاريخ الجيولوجي</a:t>
            </a:r>
          </a:p>
          <a:p>
            <a:pPr algn="ctr"/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ف</a:t>
            </a:r>
            <a:endParaRPr lang="ar-MA" dirty="0"/>
          </a:p>
        </p:txBody>
      </p:sp>
      <p:pic>
        <p:nvPicPr>
          <p:cNvPr id="4" name="Espace réservé du contenu 3" descr="استرداد التاريخ الجيولوجي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42844" y="4786322"/>
            <a:ext cx="8786874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3200" b="1" dirty="0" smtClean="0"/>
              <a:t>السؤال : رتب الأحداث الجيولوجية الأربعة التي ساهمت في تكون المقطع الجيولوجي حسب تسلسلها الزمني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هي :</a:t>
            </a:r>
          </a:p>
          <a:p>
            <a:pPr algn="ctr"/>
            <a:r>
              <a:rPr lang="ar-MA" sz="3200" b="1" dirty="0" smtClean="0">
                <a:solidFill>
                  <a:srgbClr val="FF0000"/>
                </a:solidFill>
              </a:rPr>
              <a:t>الفالق</a:t>
            </a:r>
            <a:r>
              <a:rPr lang="ar-MA" sz="3200" b="1" dirty="0" smtClean="0"/>
              <a:t> – تشكل الطيات – </a:t>
            </a:r>
            <a:r>
              <a:rPr lang="ar-MA" sz="3200" b="1" dirty="0" smtClean="0">
                <a:solidFill>
                  <a:srgbClr val="FF0000"/>
                </a:solidFill>
              </a:rPr>
              <a:t>مساحة </a:t>
            </a:r>
            <a:r>
              <a:rPr lang="ar-MA" sz="3200" b="1" dirty="0" err="1" smtClean="0">
                <a:solidFill>
                  <a:srgbClr val="FF0000"/>
                </a:solidFill>
              </a:rPr>
              <a:t>الحت</a:t>
            </a:r>
            <a:r>
              <a:rPr lang="ar-MA" sz="3200" b="1" dirty="0" smtClean="0">
                <a:solidFill>
                  <a:srgbClr val="FF0000"/>
                </a:solidFill>
              </a:rPr>
              <a:t> </a:t>
            </a:r>
            <a:r>
              <a:rPr lang="ar-MA" sz="3200" b="1" dirty="0" smtClean="0"/>
              <a:t>– </a:t>
            </a:r>
            <a:r>
              <a:rPr lang="ar-MA" sz="3200" b="1" dirty="0" smtClean="0">
                <a:solidFill>
                  <a:srgbClr val="FFFF00"/>
                </a:solidFill>
              </a:rPr>
              <a:t>ترسب </a:t>
            </a:r>
            <a:r>
              <a:rPr lang="ar-MA" sz="3200" b="1" dirty="0" err="1" smtClean="0">
                <a:solidFill>
                  <a:srgbClr val="FFFF00"/>
                </a:solidFill>
              </a:rPr>
              <a:t>الكلس</a:t>
            </a:r>
            <a:r>
              <a:rPr lang="ar-MA" sz="3200" b="1" dirty="0" smtClean="0">
                <a:solidFill>
                  <a:srgbClr val="FFFF00"/>
                </a:solidFill>
              </a:rPr>
              <a:t> و الحجر الرملي الخشن</a:t>
            </a:r>
            <a:endParaRPr lang="ar-MA" sz="3200" b="1" dirty="0">
              <a:solidFill>
                <a:srgbClr val="FFFF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5107785" y="1250141"/>
            <a:ext cx="1928826" cy="1428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471488" y="671513"/>
            <a:ext cx="2243137" cy="857250"/>
          </a:xfrm>
          <a:custGeom>
            <a:avLst/>
            <a:gdLst>
              <a:gd name="connsiteX0" fmla="*/ 0 w 2243137"/>
              <a:gd name="connsiteY0" fmla="*/ 414337 h 857250"/>
              <a:gd name="connsiteX1" fmla="*/ 42862 w 2243137"/>
              <a:gd name="connsiteY1" fmla="*/ 400050 h 857250"/>
              <a:gd name="connsiteX2" fmla="*/ 85725 w 2243137"/>
              <a:gd name="connsiteY2" fmla="*/ 428625 h 857250"/>
              <a:gd name="connsiteX3" fmla="*/ 142875 w 2243137"/>
              <a:gd name="connsiteY3" fmla="*/ 442912 h 857250"/>
              <a:gd name="connsiteX4" fmla="*/ 157162 w 2243137"/>
              <a:gd name="connsiteY4" fmla="*/ 485775 h 857250"/>
              <a:gd name="connsiteX5" fmla="*/ 242887 w 2243137"/>
              <a:gd name="connsiteY5" fmla="*/ 514350 h 857250"/>
              <a:gd name="connsiteX6" fmla="*/ 285750 w 2243137"/>
              <a:gd name="connsiteY6" fmla="*/ 628650 h 857250"/>
              <a:gd name="connsiteX7" fmla="*/ 328612 w 2243137"/>
              <a:gd name="connsiteY7" fmla="*/ 642937 h 857250"/>
              <a:gd name="connsiteX8" fmla="*/ 357187 w 2243137"/>
              <a:gd name="connsiteY8" fmla="*/ 685800 h 857250"/>
              <a:gd name="connsiteX9" fmla="*/ 442912 w 2243137"/>
              <a:gd name="connsiteY9" fmla="*/ 728662 h 857250"/>
              <a:gd name="connsiteX10" fmla="*/ 614362 w 2243137"/>
              <a:gd name="connsiteY10" fmla="*/ 757237 h 857250"/>
              <a:gd name="connsiteX11" fmla="*/ 671512 w 2243137"/>
              <a:gd name="connsiteY11" fmla="*/ 771525 h 857250"/>
              <a:gd name="connsiteX12" fmla="*/ 800100 w 2243137"/>
              <a:gd name="connsiteY12" fmla="*/ 800100 h 857250"/>
              <a:gd name="connsiteX13" fmla="*/ 842962 w 2243137"/>
              <a:gd name="connsiteY13" fmla="*/ 814387 h 857250"/>
              <a:gd name="connsiteX14" fmla="*/ 900112 w 2243137"/>
              <a:gd name="connsiteY14" fmla="*/ 828675 h 857250"/>
              <a:gd name="connsiteX15" fmla="*/ 942975 w 2243137"/>
              <a:gd name="connsiteY15" fmla="*/ 842962 h 857250"/>
              <a:gd name="connsiteX16" fmla="*/ 1143000 w 2243137"/>
              <a:gd name="connsiteY16" fmla="*/ 857250 h 857250"/>
              <a:gd name="connsiteX17" fmla="*/ 1185862 w 2243137"/>
              <a:gd name="connsiteY17" fmla="*/ 842962 h 857250"/>
              <a:gd name="connsiteX18" fmla="*/ 1285875 w 2243137"/>
              <a:gd name="connsiteY18" fmla="*/ 728662 h 857250"/>
              <a:gd name="connsiteX19" fmla="*/ 1414462 w 2243137"/>
              <a:gd name="connsiteY19" fmla="*/ 714375 h 857250"/>
              <a:gd name="connsiteX20" fmla="*/ 1457325 w 2243137"/>
              <a:gd name="connsiteY20" fmla="*/ 657225 h 857250"/>
              <a:gd name="connsiteX21" fmla="*/ 1514475 w 2243137"/>
              <a:gd name="connsiteY21" fmla="*/ 571500 h 857250"/>
              <a:gd name="connsiteX22" fmla="*/ 1600200 w 2243137"/>
              <a:gd name="connsiteY22" fmla="*/ 514350 h 857250"/>
              <a:gd name="connsiteX23" fmla="*/ 1643062 w 2243137"/>
              <a:gd name="connsiteY23" fmla="*/ 485775 h 857250"/>
              <a:gd name="connsiteX24" fmla="*/ 1728787 w 2243137"/>
              <a:gd name="connsiteY24" fmla="*/ 457200 h 857250"/>
              <a:gd name="connsiteX25" fmla="*/ 1757362 w 2243137"/>
              <a:gd name="connsiteY25" fmla="*/ 414337 h 857250"/>
              <a:gd name="connsiteX26" fmla="*/ 1800225 w 2243137"/>
              <a:gd name="connsiteY26" fmla="*/ 385762 h 857250"/>
              <a:gd name="connsiteX27" fmla="*/ 1857375 w 2243137"/>
              <a:gd name="connsiteY27" fmla="*/ 328612 h 857250"/>
              <a:gd name="connsiteX28" fmla="*/ 1885950 w 2243137"/>
              <a:gd name="connsiteY28" fmla="*/ 285750 h 857250"/>
              <a:gd name="connsiteX29" fmla="*/ 1928812 w 2243137"/>
              <a:gd name="connsiteY29" fmla="*/ 257175 h 857250"/>
              <a:gd name="connsiteX30" fmla="*/ 1985962 w 2243137"/>
              <a:gd name="connsiteY30" fmla="*/ 185737 h 857250"/>
              <a:gd name="connsiteX31" fmla="*/ 2014537 w 2243137"/>
              <a:gd name="connsiteY31" fmla="*/ 142875 h 857250"/>
              <a:gd name="connsiteX32" fmla="*/ 2057400 w 2243137"/>
              <a:gd name="connsiteY32" fmla="*/ 128587 h 857250"/>
              <a:gd name="connsiteX33" fmla="*/ 2114550 w 2243137"/>
              <a:gd name="connsiteY33" fmla="*/ 71437 h 857250"/>
              <a:gd name="connsiteX34" fmla="*/ 2157412 w 2243137"/>
              <a:gd name="connsiteY34" fmla="*/ 28575 h 857250"/>
              <a:gd name="connsiteX35" fmla="*/ 2243137 w 2243137"/>
              <a:gd name="connsiteY35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43137" h="857250">
                <a:moveTo>
                  <a:pt x="0" y="414337"/>
                </a:moveTo>
                <a:cubicBezTo>
                  <a:pt x="14287" y="409575"/>
                  <a:pt x="28007" y="397574"/>
                  <a:pt x="42862" y="400050"/>
                </a:cubicBezTo>
                <a:cubicBezTo>
                  <a:pt x="59800" y="402873"/>
                  <a:pt x="69942" y="421861"/>
                  <a:pt x="85725" y="428625"/>
                </a:cubicBezTo>
                <a:cubicBezTo>
                  <a:pt x="103774" y="436360"/>
                  <a:pt x="123825" y="438150"/>
                  <a:pt x="142875" y="442912"/>
                </a:cubicBezTo>
                <a:cubicBezTo>
                  <a:pt x="147637" y="457200"/>
                  <a:pt x="144907" y="477021"/>
                  <a:pt x="157162" y="485775"/>
                </a:cubicBezTo>
                <a:cubicBezTo>
                  <a:pt x="181672" y="503282"/>
                  <a:pt x="242887" y="514350"/>
                  <a:pt x="242887" y="514350"/>
                </a:cubicBezTo>
                <a:cubicBezTo>
                  <a:pt x="250632" y="553074"/>
                  <a:pt x="250713" y="600620"/>
                  <a:pt x="285750" y="628650"/>
                </a:cubicBezTo>
                <a:cubicBezTo>
                  <a:pt x="297510" y="638058"/>
                  <a:pt x="314325" y="638175"/>
                  <a:pt x="328612" y="642937"/>
                </a:cubicBezTo>
                <a:cubicBezTo>
                  <a:pt x="338137" y="657225"/>
                  <a:pt x="345045" y="673658"/>
                  <a:pt x="357187" y="685800"/>
                </a:cubicBezTo>
                <a:cubicBezTo>
                  <a:pt x="382234" y="710847"/>
                  <a:pt x="410375" y="719366"/>
                  <a:pt x="442912" y="728662"/>
                </a:cubicBezTo>
                <a:cubicBezTo>
                  <a:pt x="516339" y="749641"/>
                  <a:pt x="521587" y="745641"/>
                  <a:pt x="614362" y="757237"/>
                </a:cubicBezTo>
                <a:cubicBezTo>
                  <a:pt x="633412" y="762000"/>
                  <a:pt x="652343" y="767265"/>
                  <a:pt x="671512" y="771525"/>
                </a:cubicBezTo>
                <a:cubicBezTo>
                  <a:pt x="737826" y="786261"/>
                  <a:pt x="739104" y="782672"/>
                  <a:pt x="800100" y="800100"/>
                </a:cubicBezTo>
                <a:cubicBezTo>
                  <a:pt x="814581" y="804237"/>
                  <a:pt x="828481" y="810250"/>
                  <a:pt x="842962" y="814387"/>
                </a:cubicBezTo>
                <a:cubicBezTo>
                  <a:pt x="861843" y="819782"/>
                  <a:pt x="881231" y="823281"/>
                  <a:pt x="900112" y="828675"/>
                </a:cubicBezTo>
                <a:cubicBezTo>
                  <a:pt x="914593" y="832812"/>
                  <a:pt x="928018" y="841202"/>
                  <a:pt x="942975" y="842962"/>
                </a:cubicBezTo>
                <a:cubicBezTo>
                  <a:pt x="1009362" y="850772"/>
                  <a:pt x="1076325" y="852487"/>
                  <a:pt x="1143000" y="857250"/>
                </a:cubicBezTo>
                <a:cubicBezTo>
                  <a:pt x="1157287" y="852487"/>
                  <a:pt x="1175213" y="853611"/>
                  <a:pt x="1185862" y="842962"/>
                </a:cubicBezTo>
                <a:cubicBezTo>
                  <a:pt x="1217613" y="811211"/>
                  <a:pt x="1231899" y="742156"/>
                  <a:pt x="1285875" y="728662"/>
                </a:cubicBezTo>
                <a:cubicBezTo>
                  <a:pt x="1327713" y="718203"/>
                  <a:pt x="1371600" y="719137"/>
                  <a:pt x="1414462" y="714375"/>
                </a:cubicBezTo>
                <a:cubicBezTo>
                  <a:pt x="1428750" y="695325"/>
                  <a:pt x="1443669" y="676733"/>
                  <a:pt x="1457325" y="657225"/>
                </a:cubicBezTo>
                <a:cubicBezTo>
                  <a:pt x="1477019" y="629090"/>
                  <a:pt x="1485900" y="590550"/>
                  <a:pt x="1514475" y="571500"/>
                </a:cubicBezTo>
                <a:lnTo>
                  <a:pt x="1600200" y="514350"/>
                </a:lnTo>
                <a:cubicBezTo>
                  <a:pt x="1614487" y="504825"/>
                  <a:pt x="1626772" y="491205"/>
                  <a:pt x="1643062" y="485775"/>
                </a:cubicBezTo>
                <a:lnTo>
                  <a:pt x="1728787" y="457200"/>
                </a:lnTo>
                <a:cubicBezTo>
                  <a:pt x="1738312" y="442912"/>
                  <a:pt x="1745220" y="426479"/>
                  <a:pt x="1757362" y="414337"/>
                </a:cubicBezTo>
                <a:cubicBezTo>
                  <a:pt x="1769504" y="402195"/>
                  <a:pt x="1789498" y="399171"/>
                  <a:pt x="1800225" y="385762"/>
                </a:cubicBezTo>
                <a:cubicBezTo>
                  <a:pt x="1855644" y="316489"/>
                  <a:pt x="1763854" y="359786"/>
                  <a:pt x="1857375" y="328612"/>
                </a:cubicBezTo>
                <a:cubicBezTo>
                  <a:pt x="1866900" y="314325"/>
                  <a:pt x="1873808" y="297892"/>
                  <a:pt x="1885950" y="285750"/>
                </a:cubicBezTo>
                <a:cubicBezTo>
                  <a:pt x="1898092" y="273608"/>
                  <a:pt x="1919287" y="271462"/>
                  <a:pt x="1928812" y="257175"/>
                </a:cubicBezTo>
                <a:cubicBezTo>
                  <a:pt x="1985196" y="172600"/>
                  <a:pt x="1894987" y="216063"/>
                  <a:pt x="1985962" y="185737"/>
                </a:cubicBezTo>
                <a:cubicBezTo>
                  <a:pt x="1995487" y="171450"/>
                  <a:pt x="2001128" y="153602"/>
                  <a:pt x="2014537" y="142875"/>
                </a:cubicBezTo>
                <a:cubicBezTo>
                  <a:pt x="2026297" y="133467"/>
                  <a:pt x="2046751" y="139236"/>
                  <a:pt x="2057400" y="128587"/>
                </a:cubicBezTo>
                <a:cubicBezTo>
                  <a:pt x="2133601" y="52386"/>
                  <a:pt x="2000247" y="109539"/>
                  <a:pt x="2114550" y="71437"/>
                </a:cubicBezTo>
                <a:cubicBezTo>
                  <a:pt x="2128837" y="57150"/>
                  <a:pt x="2139749" y="38388"/>
                  <a:pt x="2157412" y="28575"/>
                </a:cubicBezTo>
                <a:cubicBezTo>
                  <a:pt x="2183742" y="13947"/>
                  <a:pt x="2243137" y="0"/>
                  <a:pt x="2243137" y="0"/>
                </a:cubicBezTo>
              </a:path>
            </a:pathLst>
          </a:cu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9" name="Forme libre 18"/>
          <p:cNvSpPr/>
          <p:nvPr/>
        </p:nvSpPr>
        <p:spPr>
          <a:xfrm>
            <a:off x="6215063" y="671513"/>
            <a:ext cx="1343025" cy="742950"/>
          </a:xfrm>
          <a:custGeom>
            <a:avLst/>
            <a:gdLst>
              <a:gd name="connsiteX0" fmla="*/ 0 w 1343025"/>
              <a:gd name="connsiteY0" fmla="*/ 0 h 742950"/>
              <a:gd name="connsiteX1" fmla="*/ 28575 w 1343025"/>
              <a:gd name="connsiteY1" fmla="*/ 42862 h 742950"/>
              <a:gd name="connsiteX2" fmla="*/ 71437 w 1343025"/>
              <a:gd name="connsiteY2" fmla="*/ 71437 h 742950"/>
              <a:gd name="connsiteX3" fmla="*/ 100012 w 1343025"/>
              <a:gd name="connsiteY3" fmla="*/ 128587 h 742950"/>
              <a:gd name="connsiteX4" fmla="*/ 114300 w 1343025"/>
              <a:gd name="connsiteY4" fmla="*/ 171450 h 742950"/>
              <a:gd name="connsiteX5" fmla="*/ 142875 w 1343025"/>
              <a:gd name="connsiteY5" fmla="*/ 314325 h 742950"/>
              <a:gd name="connsiteX6" fmla="*/ 157162 w 1343025"/>
              <a:gd name="connsiteY6" fmla="*/ 385762 h 742950"/>
              <a:gd name="connsiteX7" fmla="*/ 214312 w 1343025"/>
              <a:gd name="connsiteY7" fmla="*/ 471487 h 742950"/>
              <a:gd name="connsiteX8" fmla="*/ 228600 w 1343025"/>
              <a:gd name="connsiteY8" fmla="*/ 585787 h 742950"/>
              <a:gd name="connsiteX9" fmla="*/ 242887 w 1343025"/>
              <a:gd name="connsiteY9" fmla="*/ 642937 h 742950"/>
              <a:gd name="connsiteX10" fmla="*/ 285750 w 1343025"/>
              <a:gd name="connsiteY10" fmla="*/ 657225 h 742950"/>
              <a:gd name="connsiteX11" fmla="*/ 371475 w 1343025"/>
              <a:gd name="connsiteY11" fmla="*/ 700087 h 742950"/>
              <a:gd name="connsiteX12" fmla="*/ 457200 w 1343025"/>
              <a:gd name="connsiteY12" fmla="*/ 742950 h 742950"/>
              <a:gd name="connsiteX13" fmla="*/ 585787 w 1343025"/>
              <a:gd name="connsiteY13" fmla="*/ 714375 h 742950"/>
              <a:gd name="connsiteX14" fmla="*/ 657225 w 1343025"/>
              <a:gd name="connsiteY14" fmla="*/ 685800 h 742950"/>
              <a:gd name="connsiteX15" fmla="*/ 700087 w 1343025"/>
              <a:gd name="connsiteY15" fmla="*/ 671512 h 742950"/>
              <a:gd name="connsiteX16" fmla="*/ 728662 w 1343025"/>
              <a:gd name="connsiteY16" fmla="*/ 628650 h 742950"/>
              <a:gd name="connsiteX17" fmla="*/ 814387 w 1343025"/>
              <a:gd name="connsiteY17" fmla="*/ 600075 h 742950"/>
              <a:gd name="connsiteX18" fmla="*/ 857250 w 1343025"/>
              <a:gd name="connsiteY18" fmla="*/ 585787 h 742950"/>
              <a:gd name="connsiteX19" fmla="*/ 942975 w 1343025"/>
              <a:gd name="connsiteY19" fmla="*/ 528637 h 742950"/>
              <a:gd name="connsiteX20" fmla="*/ 1000125 w 1343025"/>
              <a:gd name="connsiteY20" fmla="*/ 471487 h 742950"/>
              <a:gd name="connsiteX21" fmla="*/ 1028700 w 1343025"/>
              <a:gd name="connsiteY21" fmla="*/ 428625 h 742950"/>
              <a:gd name="connsiteX22" fmla="*/ 1085850 w 1343025"/>
              <a:gd name="connsiteY22" fmla="*/ 300037 h 742950"/>
              <a:gd name="connsiteX23" fmla="*/ 1143000 w 1343025"/>
              <a:gd name="connsiteY23" fmla="*/ 271462 h 742950"/>
              <a:gd name="connsiteX24" fmla="*/ 1228725 w 1343025"/>
              <a:gd name="connsiteY24" fmla="*/ 214312 h 742950"/>
              <a:gd name="connsiteX25" fmla="*/ 1243012 w 1343025"/>
              <a:gd name="connsiteY25" fmla="*/ 171450 h 742950"/>
              <a:gd name="connsiteX26" fmla="*/ 1328737 w 1343025"/>
              <a:gd name="connsiteY26" fmla="*/ 142875 h 742950"/>
              <a:gd name="connsiteX27" fmla="*/ 1343025 w 1343025"/>
              <a:gd name="connsiteY27" fmla="*/ 10001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43025" h="742950">
                <a:moveTo>
                  <a:pt x="0" y="0"/>
                </a:moveTo>
                <a:cubicBezTo>
                  <a:pt x="9525" y="14287"/>
                  <a:pt x="16433" y="30720"/>
                  <a:pt x="28575" y="42862"/>
                </a:cubicBezTo>
                <a:cubicBezTo>
                  <a:pt x="40717" y="55004"/>
                  <a:pt x="60444" y="58246"/>
                  <a:pt x="71437" y="71437"/>
                </a:cubicBezTo>
                <a:cubicBezTo>
                  <a:pt x="85072" y="87799"/>
                  <a:pt x="91622" y="109011"/>
                  <a:pt x="100012" y="128587"/>
                </a:cubicBezTo>
                <a:cubicBezTo>
                  <a:pt x="105945" y="142430"/>
                  <a:pt x="110163" y="156969"/>
                  <a:pt x="114300" y="171450"/>
                </a:cubicBezTo>
                <a:cubicBezTo>
                  <a:pt x="133250" y="237777"/>
                  <a:pt x="128844" y="237155"/>
                  <a:pt x="142875" y="314325"/>
                </a:cubicBezTo>
                <a:cubicBezTo>
                  <a:pt x="147219" y="338217"/>
                  <a:pt x="147113" y="363655"/>
                  <a:pt x="157162" y="385762"/>
                </a:cubicBezTo>
                <a:cubicBezTo>
                  <a:pt x="171373" y="417027"/>
                  <a:pt x="214312" y="471487"/>
                  <a:pt x="214312" y="471487"/>
                </a:cubicBezTo>
                <a:cubicBezTo>
                  <a:pt x="219075" y="509587"/>
                  <a:pt x="222288" y="547913"/>
                  <a:pt x="228600" y="585787"/>
                </a:cubicBezTo>
                <a:cubicBezTo>
                  <a:pt x="231828" y="605156"/>
                  <a:pt x="230620" y="627604"/>
                  <a:pt x="242887" y="642937"/>
                </a:cubicBezTo>
                <a:cubicBezTo>
                  <a:pt x="252295" y="654697"/>
                  <a:pt x="272279" y="650490"/>
                  <a:pt x="285750" y="657225"/>
                </a:cubicBezTo>
                <a:cubicBezTo>
                  <a:pt x="396530" y="712615"/>
                  <a:pt x="263744" y="664178"/>
                  <a:pt x="371475" y="700087"/>
                </a:cubicBezTo>
                <a:cubicBezTo>
                  <a:pt x="393146" y="714535"/>
                  <a:pt x="427624" y="742950"/>
                  <a:pt x="457200" y="742950"/>
                </a:cubicBezTo>
                <a:cubicBezTo>
                  <a:pt x="498040" y="742950"/>
                  <a:pt x="546500" y="729108"/>
                  <a:pt x="585787" y="714375"/>
                </a:cubicBezTo>
                <a:cubicBezTo>
                  <a:pt x="609801" y="705370"/>
                  <a:pt x="633211" y="694805"/>
                  <a:pt x="657225" y="685800"/>
                </a:cubicBezTo>
                <a:cubicBezTo>
                  <a:pt x="671326" y="680512"/>
                  <a:pt x="685800" y="676275"/>
                  <a:pt x="700087" y="671512"/>
                </a:cubicBezTo>
                <a:cubicBezTo>
                  <a:pt x="709612" y="657225"/>
                  <a:pt x="714101" y="637751"/>
                  <a:pt x="728662" y="628650"/>
                </a:cubicBezTo>
                <a:cubicBezTo>
                  <a:pt x="754204" y="612686"/>
                  <a:pt x="785812" y="609600"/>
                  <a:pt x="814387" y="600075"/>
                </a:cubicBezTo>
                <a:cubicBezTo>
                  <a:pt x="828675" y="595312"/>
                  <a:pt x="844719" y="594141"/>
                  <a:pt x="857250" y="585787"/>
                </a:cubicBezTo>
                <a:lnTo>
                  <a:pt x="942975" y="528637"/>
                </a:lnTo>
                <a:cubicBezTo>
                  <a:pt x="974146" y="435121"/>
                  <a:pt x="930853" y="526904"/>
                  <a:pt x="1000125" y="471487"/>
                </a:cubicBezTo>
                <a:cubicBezTo>
                  <a:pt x="1013534" y="460760"/>
                  <a:pt x="1019175" y="442912"/>
                  <a:pt x="1028700" y="428625"/>
                </a:cubicBezTo>
                <a:cubicBezTo>
                  <a:pt x="1062705" y="326610"/>
                  <a:pt x="1040567" y="367962"/>
                  <a:pt x="1085850" y="300037"/>
                </a:cubicBezTo>
                <a:cubicBezTo>
                  <a:pt x="1171574" y="328613"/>
                  <a:pt x="1095375" y="319087"/>
                  <a:pt x="1143000" y="271462"/>
                </a:cubicBezTo>
                <a:cubicBezTo>
                  <a:pt x="1167284" y="247178"/>
                  <a:pt x="1228725" y="214312"/>
                  <a:pt x="1228725" y="214312"/>
                </a:cubicBezTo>
                <a:cubicBezTo>
                  <a:pt x="1233487" y="200025"/>
                  <a:pt x="1230757" y="180204"/>
                  <a:pt x="1243012" y="171450"/>
                </a:cubicBezTo>
                <a:cubicBezTo>
                  <a:pt x="1267522" y="153943"/>
                  <a:pt x="1328737" y="142875"/>
                  <a:pt x="1328737" y="142875"/>
                </a:cubicBezTo>
                <a:lnTo>
                  <a:pt x="1343025" y="10001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0" name="Forme libre 19"/>
          <p:cNvSpPr/>
          <p:nvPr/>
        </p:nvSpPr>
        <p:spPr>
          <a:xfrm>
            <a:off x="8043863" y="828675"/>
            <a:ext cx="1085850" cy="542925"/>
          </a:xfrm>
          <a:custGeom>
            <a:avLst/>
            <a:gdLst>
              <a:gd name="connsiteX0" fmla="*/ 0 w 1085850"/>
              <a:gd name="connsiteY0" fmla="*/ 0 h 542925"/>
              <a:gd name="connsiteX1" fmla="*/ 14287 w 1085850"/>
              <a:gd name="connsiteY1" fmla="*/ 71438 h 542925"/>
              <a:gd name="connsiteX2" fmla="*/ 28575 w 1085850"/>
              <a:gd name="connsiteY2" fmla="*/ 114300 h 542925"/>
              <a:gd name="connsiteX3" fmla="*/ 42862 w 1085850"/>
              <a:gd name="connsiteY3" fmla="*/ 171450 h 542925"/>
              <a:gd name="connsiteX4" fmla="*/ 57150 w 1085850"/>
              <a:gd name="connsiteY4" fmla="*/ 242888 h 542925"/>
              <a:gd name="connsiteX5" fmla="*/ 100012 w 1085850"/>
              <a:gd name="connsiteY5" fmla="*/ 271463 h 542925"/>
              <a:gd name="connsiteX6" fmla="*/ 157162 w 1085850"/>
              <a:gd name="connsiteY6" fmla="*/ 342900 h 542925"/>
              <a:gd name="connsiteX7" fmla="*/ 300037 w 1085850"/>
              <a:gd name="connsiteY7" fmla="*/ 442913 h 542925"/>
              <a:gd name="connsiteX8" fmla="*/ 342900 w 1085850"/>
              <a:gd name="connsiteY8" fmla="*/ 457200 h 542925"/>
              <a:gd name="connsiteX9" fmla="*/ 428625 w 1085850"/>
              <a:gd name="connsiteY9" fmla="*/ 514350 h 542925"/>
              <a:gd name="connsiteX10" fmla="*/ 514350 w 1085850"/>
              <a:gd name="connsiteY10" fmla="*/ 542925 h 542925"/>
              <a:gd name="connsiteX11" fmla="*/ 657225 w 1085850"/>
              <a:gd name="connsiteY11" fmla="*/ 514350 h 542925"/>
              <a:gd name="connsiteX12" fmla="*/ 742950 w 1085850"/>
              <a:gd name="connsiteY12" fmla="*/ 500063 h 542925"/>
              <a:gd name="connsiteX13" fmla="*/ 771525 w 1085850"/>
              <a:gd name="connsiteY13" fmla="*/ 457200 h 542925"/>
              <a:gd name="connsiteX14" fmla="*/ 857250 w 1085850"/>
              <a:gd name="connsiteY14" fmla="*/ 428625 h 542925"/>
              <a:gd name="connsiteX15" fmla="*/ 914400 w 1085850"/>
              <a:gd name="connsiteY15" fmla="*/ 400050 h 542925"/>
              <a:gd name="connsiteX16" fmla="*/ 985837 w 1085850"/>
              <a:gd name="connsiteY16" fmla="*/ 314325 h 542925"/>
              <a:gd name="connsiteX17" fmla="*/ 1057275 w 1085850"/>
              <a:gd name="connsiteY17" fmla="*/ 257175 h 542925"/>
              <a:gd name="connsiteX18" fmla="*/ 1085850 w 1085850"/>
              <a:gd name="connsiteY18" fmla="*/ 214313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5850" h="542925">
                <a:moveTo>
                  <a:pt x="0" y="0"/>
                </a:moveTo>
                <a:cubicBezTo>
                  <a:pt x="4762" y="23813"/>
                  <a:pt x="8397" y="47879"/>
                  <a:pt x="14287" y="71438"/>
                </a:cubicBezTo>
                <a:cubicBezTo>
                  <a:pt x="17940" y="86049"/>
                  <a:pt x="24438" y="99819"/>
                  <a:pt x="28575" y="114300"/>
                </a:cubicBezTo>
                <a:cubicBezTo>
                  <a:pt x="33970" y="133181"/>
                  <a:pt x="38602" y="152281"/>
                  <a:pt x="42862" y="171450"/>
                </a:cubicBezTo>
                <a:cubicBezTo>
                  <a:pt x="48130" y="195156"/>
                  <a:pt x="45102" y="221803"/>
                  <a:pt x="57150" y="242888"/>
                </a:cubicBezTo>
                <a:cubicBezTo>
                  <a:pt x="65669" y="257797"/>
                  <a:pt x="85725" y="261938"/>
                  <a:pt x="100012" y="271463"/>
                </a:cubicBezTo>
                <a:cubicBezTo>
                  <a:pt x="132188" y="367987"/>
                  <a:pt x="87565" y="263360"/>
                  <a:pt x="157162" y="342900"/>
                </a:cubicBezTo>
                <a:cubicBezTo>
                  <a:pt x="267340" y="468818"/>
                  <a:pt x="149261" y="409407"/>
                  <a:pt x="300037" y="442913"/>
                </a:cubicBezTo>
                <a:cubicBezTo>
                  <a:pt x="314739" y="446180"/>
                  <a:pt x="328612" y="452438"/>
                  <a:pt x="342900" y="457200"/>
                </a:cubicBezTo>
                <a:cubicBezTo>
                  <a:pt x="371475" y="476250"/>
                  <a:pt x="396044" y="503490"/>
                  <a:pt x="428625" y="514350"/>
                </a:cubicBezTo>
                <a:lnTo>
                  <a:pt x="514350" y="542925"/>
                </a:lnTo>
                <a:lnTo>
                  <a:pt x="657225" y="514350"/>
                </a:lnTo>
                <a:cubicBezTo>
                  <a:pt x="685698" y="509011"/>
                  <a:pt x="717039" y="513018"/>
                  <a:pt x="742950" y="500063"/>
                </a:cubicBezTo>
                <a:cubicBezTo>
                  <a:pt x="758309" y="492384"/>
                  <a:pt x="756964" y="466301"/>
                  <a:pt x="771525" y="457200"/>
                </a:cubicBezTo>
                <a:cubicBezTo>
                  <a:pt x="797067" y="441236"/>
                  <a:pt x="830309" y="442095"/>
                  <a:pt x="857250" y="428625"/>
                </a:cubicBezTo>
                <a:lnTo>
                  <a:pt x="914400" y="400050"/>
                </a:lnTo>
                <a:cubicBezTo>
                  <a:pt x="975702" y="277446"/>
                  <a:pt x="905060" y="395102"/>
                  <a:pt x="985837" y="314325"/>
                </a:cubicBezTo>
                <a:cubicBezTo>
                  <a:pt x="1050462" y="249700"/>
                  <a:pt x="973830" y="284991"/>
                  <a:pt x="1057275" y="257175"/>
                </a:cubicBezTo>
                <a:lnTo>
                  <a:pt x="1085850" y="21431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1" name="Forme libre 20"/>
          <p:cNvSpPr/>
          <p:nvPr/>
        </p:nvSpPr>
        <p:spPr>
          <a:xfrm>
            <a:off x="628650" y="642918"/>
            <a:ext cx="1858797" cy="571503"/>
          </a:xfrm>
          <a:custGeom>
            <a:avLst/>
            <a:gdLst>
              <a:gd name="connsiteX0" fmla="*/ 0 w 1858797"/>
              <a:gd name="connsiteY0" fmla="*/ 217040 h 545652"/>
              <a:gd name="connsiteX1" fmla="*/ 114300 w 1858797"/>
              <a:gd name="connsiteY1" fmla="*/ 259902 h 545652"/>
              <a:gd name="connsiteX2" fmla="*/ 157163 w 1858797"/>
              <a:gd name="connsiteY2" fmla="*/ 274190 h 545652"/>
              <a:gd name="connsiteX3" fmla="*/ 200025 w 1858797"/>
              <a:gd name="connsiteY3" fmla="*/ 302765 h 545652"/>
              <a:gd name="connsiteX4" fmla="*/ 342900 w 1858797"/>
              <a:gd name="connsiteY4" fmla="*/ 345627 h 545652"/>
              <a:gd name="connsiteX5" fmla="*/ 357188 w 1858797"/>
              <a:gd name="connsiteY5" fmla="*/ 388490 h 545652"/>
              <a:gd name="connsiteX6" fmla="*/ 442913 w 1858797"/>
              <a:gd name="connsiteY6" fmla="*/ 431352 h 545652"/>
              <a:gd name="connsiteX7" fmla="*/ 485775 w 1858797"/>
              <a:gd name="connsiteY7" fmla="*/ 459927 h 545652"/>
              <a:gd name="connsiteX8" fmla="*/ 642938 w 1858797"/>
              <a:gd name="connsiteY8" fmla="*/ 502790 h 545652"/>
              <a:gd name="connsiteX9" fmla="*/ 685800 w 1858797"/>
              <a:gd name="connsiteY9" fmla="*/ 517077 h 545652"/>
              <a:gd name="connsiteX10" fmla="*/ 800100 w 1858797"/>
              <a:gd name="connsiteY10" fmla="*/ 545652 h 545652"/>
              <a:gd name="connsiteX11" fmla="*/ 1057275 w 1858797"/>
              <a:gd name="connsiteY11" fmla="*/ 517077 h 545652"/>
              <a:gd name="connsiteX12" fmla="*/ 1143000 w 1858797"/>
              <a:gd name="connsiteY12" fmla="*/ 474215 h 545652"/>
              <a:gd name="connsiteX13" fmla="*/ 1185863 w 1858797"/>
              <a:gd name="connsiteY13" fmla="*/ 459927 h 545652"/>
              <a:gd name="connsiteX14" fmla="*/ 1371600 w 1858797"/>
              <a:gd name="connsiteY14" fmla="*/ 431352 h 545652"/>
              <a:gd name="connsiteX15" fmla="*/ 1471613 w 1858797"/>
              <a:gd name="connsiteY15" fmla="*/ 317052 h 545652"/>
              <a:gd name="connsiteX16" fmla="*/ 1528763 w 1858797"/>
              <a:gd name="connsiteY16" fmla="*/ 302765 h 545652"/>
              <a:gd name="connsiteX17" fmla="*/ 1585913 w 1858797"/>
              <a:gd name="connsiteY17" fmla="*/ 259902 h 545652"/>
              <a:gd name="connsiteX18" fmla="*/ 1657350 w 1858797"/>
              <a:gd name="connsiteY18" fmla="*/ 188465 h 545652"/>
              <a:gd name="connsiteX19" fmla="*/ 1685925 w 1858797"/>
              <a:gd name="connsiteY19" fmla="*/ 102740 h 545652"/>
              <a:gd name="connsiteX20" fmla="*/ 1700213 w 1858797"/>
              <a:gd name="connsiteY20" fmla="*/ 59877 h 545652"/>
              <a:gd name="connsiteX21" fmla="*/ 1743075 w 1858797"/>
              <a:gd name="connsiteY21" fmla="*/ 31302 h 545652"/>
              <a:gd name="connsiteX22" fmla="*/ 1828800 w 1858797"/>
              <a:gd name="connsiteY22" fmla="*/ 2727 h 545652"/>
              <a:gd name="connsiteX23" fmla="*/ 1671638 w 1858797"/>
              <a:gd name="connsiteY23" fmla="*/ 17015 h 545652"/>
              <a:gd name="connsiteX24" fmla="*/ 1114425 w 1858797"/>
              <a:gd name="connsiteY24" fmla="*/ 45590 h 545652"/>
              <a:gd name="connsiteX25" fmla="*/ 942975 w 1858797"/>
              <a:gd name="connsiteY25" fmla="*/ 59877 h 545652"/>
              <a:gd name="connsiteX26" fmla="*/ 857250 w 1858797"/>
              <a:gd name="connsiteY26" fmla="*/ 74165 h 545652"/>
              <a:gd name="connsiteX27" fmla="*/ 714375 w 1858797"/>
              <a:gd name="connsiteY27" fmla="*/ 102740 h 545652"/>
              <a:gd name="connsiteX28" fmla="*/ 571500 w 1858797"/>
              <a:gd name="connsiteY28" fmla="*/ 145602 h 545652"/>
              <a:gd name="connsiteX29" fmla="*/ 342900 w 1858797"/>
              <a:gd name="connsiteY29" fmla="*/ 174177 h 545652"/>
              <a:gd name="connsiteX30" fmla="*/ 285750 w 1858797"/>
              <a:gd name="connsiteY30" fmla="*/ 188465 h 545652"/>
              <a:gd name="connsiteX31" fmla="*/ 185738 w 1858797"/>
              <a:gd name="connsiteY31" fmla="*/ 217040 h 545652"/>
              <a:gd name="connsiteX32" fmla="*/ 71438 w 1858797"/>
              <a:gd name="connsiteY32" fmla="*/ 217040 h 545652"/>
              <a:gd name="connsiteX33" fmla="*/ 71438 w 1858797"/>
              <a:gd name="connsiteY33" fmla="*/ 202752 h 54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58797" h="545652">
                <a:moveTo>
                  <a:pt x="0" y="217040"/>
                </a:moveTo>
                <a:cubicBezTo>
                  <a:pt x="105363" y="243380"/>
                  <a:pt x="9705" y="215075"/>
                  <a:pt x="114300" y="259902"/>
                </a:cubicBezTo>
                <a:cubicBezTo>
                  <a:pt x="128143" y="265835"/>
                  <a:pt x="143692" y="267455"/>
                  <a:pt x="157163" y="274190"/>
                </a:cubicBezTo>
                <a:cubicBezTo>
                  <a:pt x="172521" y="281869"/>
                  <a:pt x="184334" y="295791"/>
                  <a:pt x="200025" y="302765"/>
                </a:cubicBezTo>
                <a:cubicBezTo>
                  <a:pt x="244750" y="322643"/>
                  <a:pt x="295401" y="333753"/>
                  <a:pt x="342900" y="345627"/>
                </a:cubicBezTo>
                <a:cubicBezTo>
                  <a:pt x="347663" y="359915"/>
                  <a:pt x="347780" y="376730"/>
                  <a:pt x="357188" y="388490"/>
                </a:cubicBezTo>
                <a:cubicBezTo>
                  <a:pt x="377332" y="413670"/>
                  <a:pt x="414676" y="421940"/>
                  <a:pt x="442913" y="431352"/>
                </a:cubicBezTo>
                <a:cubicBezTo>
                  <a:pt x="457200" y="440877"/>
                  <a:pt x="470084" y="452953"/>
                  <a:pt x="485775" y="459927"/>
                </a:cubicBezTo>
                <a:cubicBezTo>
                  <a:pt x="564588" y="494955"/>
                  <a:pt x="566111" y="483583"/>
                  <a:pt x="642938" y="502790"/>
                </a:cubicBezTo>
                <a:cubicBezTo>
                  <a:pt x="657548" y="506443"/>
                  <a:pt x="671190" y="513424"/>
                  <a:pt x="685800" y="517077"/>
                </a:cubicBezTo>
                <a:lnTo>
                  <a:pt x="800100" y="545652"/>
                </a:lnTo>
                <a:cubicBezTo>
                  <a:pt x="885825" y="536127"/>
                  <a:pt x="971889" y="529275"/>
                  <a:pt x="1057275" y="517077"/>
                </a:cubicBezTo>
                <a:cubicBezTo>
                  <a:pt x="1107555" y="509894"/>
                  <a:pt x="1097724" y="496853"/>
                  <a:pt x="1143000" y="474215"/>
                </a:cubicBezTo>
                <a:cubicBezTo>
                  <a:pt x="1156471" y="467480"/>
                  <a:pt x="1171252" y="463580"/>
                  <a:pt x="1185863" y="459927"/>
                </a:cubicBezTo>
                <a:cubicBezTo>
                  <a:pt x="1251309" y="443565"/>
                  <a:pt x="1302208" y="440026"/>
                  <a:pt x="1371600" y="431352"/>
                </a:cubicBezTo>
                <a:cubicBezTo>
                  <a:pt x="1406525" y="378964"/>
                  <a:pt x="1416050" y="340864"/>
                  <a:pt x="1471613" y="317052"/>
                </a:cubicBezTo>
                <a:cubicBezTo>
                  <a:pt x="1489662" y="309317"/>
                  <a:pt x="1509713" y="307527"/>
                  <a:pt x="1528763" y="302765"/>
                </a:cubicBezTo>
                <a:cubicBezTo>
                  <a:pt x="1547813" y="288477"/>
                  <a:pt x="1566536" y="273743"/>
                  <a:pt x="1585913" y="259902"/>
                </a:cubicBezTo>
                <a:cubicBezTo>
                  <a:pt x="1626227" y="231106"/>
                  <a:pt x="1636085" y="236310"/>
                  <a:pt x="1657350" y="188465"/>
                </a:cubicBezTo>
                <a:cubicBezTo>
                  <a:pt x="1669583" y="160940"/>
                  <a:pt x="1676400" y="131315"/>
                  <a:pt x="1685925" y="102740"/>
                </a:cubicBezTo>
                <a:cubicBezTo>
                  <a:pt x="1690688" y="88452"/>
                  <a:pt x="1687682" y="68231"/>
                  <a:pt x="1700213" y="59877"/>
                </a:cubicBezTo>
                <a:cubicBezTo>
                  <a:pt x="1714500" y="50352"/>
                  <a:pt x="1727384" y="38276"/>
                  <a:pt x="1743075" y="31302"/>
                </a:cubicBezTo>
                <a:cubicBezTo>
                  <a:pt x="1770600" y="19069"/>
                  <a:pt x="1858797" y="0"/>
                  <a:pt x="1828800" y="2727"/>
                </a:cubicBezTo>
                <a:cubicBezTo>
                  <a:pt x="1776413" y="7490"/>
                  <a:pt x="1724117" y="13396"/>
                  <a:pt x="1671638" y="17015"/>
                </a:cubicBezTo>
                <a:cubicBezTo>
                  <a:pt x="1373615" y="37568"/>
                  <a:pt x="1431273" y="26387"/>
                  <a:pt x="1114425" y="45590"/>
                </a:cubicBezTo>
                <a:cubicBezTo>
                  <a:pt x="1057182" y="49059"/>
                  <a:pt x="1000125" y="55115"/>
                  <a:pt x="942975" y="59877"/>
                </a:cubicBezTo>
                <a:cubicBezTo>
                  <a:pt x="914400" y="64640"/>
                  <a:pt x="885723" y="68826"/>
                  <a:pt x="857250" y="74165"/>
                </a:cubicBezTo>
                <a:cubicBezTo>
                  <a:pt x="809514" y="83116"/>
                  <a:pt x="714375" y="102740"/>
                  <a:pt x="714375" y="102740"/>
                </a:cubicBezTo>
                <a:cubicBezTo>
                  <a:pt x="644875" y="149074"/>
                  <a:pt x="685802" y="130693"/>
                  <a:pt x="571500" y="145602"/>
                </a:cubicBezTo>
                <a:lnTo>
                  <a:pt x="342900" y="174177"/>
                </a:lnTo>
                <a:cubicBezTo>
                  <a:pt x="323850" y="178940"/>
                  <a:pt x="304631" y="183070"/>
                  <a:pt x="285750" y="188465"/>
                </a:cubicBezTo>
                <a:cubicBezTo>
                  <a:pt x="255120" y="197216"/>
                  <a:pt x="217260" y="214413"/>
                  <a:pt x="185738" y="217040"/>
                </a:cubicBezTo>
                <a:cubicBezTo>
                  <a:pt x="147770" y="220204"/>
                  <a:pt x="109538" y="217040"/>
                  <a:pt x="71438" y="217040"/>
                </a:cubicBezTo>
                <a:lnTo>
                  <a:pt x="71438" y="202752"/>
                </a:lnTo>
              </a:path>
            </a:pathLst>
          </a:custGeom>
          <a:solidFill>
            <a:srgbClr val="FFFF00">
              <a:alpha val="39000"/>
            </a:srgbClr>
          </a:solidFill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2" name="Forme libre 21"/>
          <p:cNvSpPr/>
          <p:nvPr/>
        </p:nvSpPr>
        <p:spPr>
          <a:xfrm>
            <a:off x="6234113" y="497682"/>
            <a:ext cx="1052512" cy="447714"/>
          </a:xfrm>
          <a:custGeom>
            <a:avLst/>
            <a:gdLst>
              <a:gd name="connsiteX0" fmla="*/ 38100 w 1052512"/>
              <a:gd name="connsiteY0" fmla="*/ 2381 h 447714"/>
              <a:gd name="connsiteX1" fmla="*/ 80962 w 1052512"/>
              <a:gd name="connsiteY1" fmla="*/ 16668 h 447714"/>
              <a:gd name="connsiteX2" fmla="*/ 109537 w 1052512"/>
              <a:gd name="connsiteY2" fmla="*/ 102393 h 447714"/>
              <a:gd name="connsiteX3" fmla="*/ 152400 w 1052512"/>
              <a:gd name="connsiteY3" fmla="*/ 130968 h 447714"/>
              <a:gd name="connsiteX4" fmla="*/ 223837 w 1052512"/>
              <a:gd name="connsiteY4" fmla="*/ 216693 h 447714"/>
              <a:gd name="connsiteX5" fmla="*/ 252412 w 1052512"/>
              <a:gd name="connsiteY5" fmla="*/ 302418 h 447714"/>
              <a:gd name="connsiteX6" fmla="*/ 266700 w 1052512"/>
              <a:gd name="connsiteY6" fmla="*/ 345281 h 447714"/>
              <a:gd name="connsiteX7" fmla="*/ 352425 w 1052512"/>
              <a:gd name="connsiteY7" fmla="*/ 373856 h 447714"/>
              <a:gd name="connsiteX8" fmla="*/ 395287 w 1052512"/>
              <a:gd name="connsiteY8" fmla="*/ 402431 h 447714"/>
              <a:gd name="connsiteX9" fmla="*/ 481012 w 1052512"/>
              <a:gd name="connsiteY9" fmla="*/ 431006 h 447714"/>
              <a:gd name="connsiteX10" fmla="*/ 523875 w 1052512"/>
              <a:gd name="connsiteY10" fmla="*/ 445293 h 447714"/>
              <a:gd name="connsiteX11" fmla="*/ 766762 w 1052512"/>
              <a:gd name="connsiteY11" fmla="*/ 431006 h 447714"/>
              <a:gd name="connsiteX12" fmla="*/ 795337 w 1052512"/>
              <a:gd name="connsiteY12" fmla="*/ 388143 h 447714"/>
              <a:gd name="connsiteX13" fmla="*/ 838200 w 1052512"/>
              <a:gd name="connsiteY13" fmla="*/ 373856 h 447714"/>
              <a:gd name="connsiteX14" fmla="*/ 895350 w 1052512"/>
              <a:gd name="connsiteY14" fmla="*/ 316706 h 447714"/>
              <a:gd name="connsiteX15" fmla="*/ 923925 w 1052512"/>
              <a:gd name="connsiteY15" fmla="*/ 273843 h 447714"/>
              <a:gd name="connsiteX16" fmla="*/ 1009650 w 1052512"/>
              <a:gd name="connsiteY16" fmla="*/ 216693 h 447714"/>
              <a:gd name="connsiteX17" fmla="*/ 1052512 w 1052512"/>
              <a:gd name="connsiteY17" fmla="*/ 188118 h 447714"/>
              <a:gd name="connsiteX18" fmla="*/ 1023937 w 1052512"/>
              <a:gd name="connsiteY18" fmla="*/ 145256 h 447714"/>
              <a:gd name="connsiteX19" fmla="*/ 981075 w 1052512"/>
              <a:gd name="connsiteY19" fmla="*/ 130968 h 447714"/>
              <a:gd name="connsiteX20" fmla="*/ 809625 w 1052512"/>
              <a:gd name="connsiteY20" fmla="*/ 102393 h 447714"/>
              <a:gd name="connsiteX21" fmla="*/ 481012 w 1052512"/>
              <a:gd name="connsiteY21" fmla="*/ 88106 h 447714"/>
              <a:gd name="connsiteX22" fmla="*/ 395287 w 1052512"/>
              <a:gd name="connsiteY22" fmla="*/ 59531 h 447714"/>
              <a:gd name="connsiteX23" fmla="*/ 309562 w 1052512"/>
              <a:gd name="connsiteY23" fmla="*/ 2381 h 447714"/>
              <a:gd name="connsiteX24" fmla="*/ 38100 w 1052512"/>
              <a:gd name="connsiteY24" fmla="*/ 2381 h 44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2512" h="447714">
                <a:moveTo>
                  <a:pt x="38100" y="2381"/>
                </a:moveTo>
                <a:cubicBezTo>
                  <a:pt x="0" y="4762"/>
                  <a:pt x="72208" y="4413"/>
                  <a:pt x="80962" y="16668"/>
                </a:cubicBezTo>
                <a:cubicBezTo>
                  <a:pt x="98469" y="41178"/>
                  <a:pt x="84475" y="85685"/>
                  <a:pt x="109537" y="102393"/>
                </a:cubicBezTo>
                <a:cubicBezTo>
                  <a:pt x="123825" y="111918"/>
                  <a:pt x="139208" y="119975"/>
                  <a:pt x="152400" y="130968"/>
                </a:cubicBezTo>
                <a:cubicBezTo>
                  <a:pt x="176148" y="150758"/>
                  <a:pt x="210616" y="186946"/>
                  <a:pt x="223837" y="216693"/>
                </a:cubicBezTo>
                <a:cubicBezTo>
                  <a:pt x="236070" y="244218"/>
                  <a:pt x="242887" y="273843"/>
                  <a:pt x="252412" y="302418"/>
                </a:cubicBezTo>
                <a:cubicBezTo>
                  <a:pt x="257175" y="316706"/>
                  <a:pt x="252412" y="340518"/>
                  <a:pt x="266700" y="345281"/>
                </a:cubicBezTo>
                <a:cubicBezTo>
                  <a:pt x="295275" y="354806"/>
                  <a:pt x="327363" y="357148"/>
                  <a:pt x="352425" y="373856"/>
                </a:cubicBezTo>
                <a:cubicBezTo>
                  <a:pt x="366712" y="383381"/>
                  <a:pt x="379596" y="395457"/>
                  <a:pt x="395287" y="402431"/>
                </a:cubicBezTo>
                <a:cubicBezTo>
                  <a:pt x="422812" y="414664"/>
                  <a:pt x="452437" y="421481"/>
                  <a:pt x="481012" y="431006"/>
                </a:cubicBezTo>
                <a:lnTo>
                  <a:pt x="523875" y="445293"/>
                </a:lnTo>
                <a:cubicBezTo>
                  <a:pt x="604837" y="440531"/>
                  <a:pt x="687399" y="447714"/>
                  <a:pt x="766762" y="431006"/>
                </a:cubicBezTo>
                <a:cubicBezTo>
                  <a:pt x="783565" y="427468"/>
                  <a:pt x="781928" y="398870"/>
                  <a:pt x="795337" y="388143"/>
                </a:cubicBezTo>
                <a:cubicBezTo>
                  <a:pt x="807097" y="378735"/>
                  <a:pt x="823912" y="378618"/>
                  <a:pt x="838200" y="373856"/>
                </a:cubicBezTo>
                <a:cubicBezTo>
                  <a:pt x="869372" y="280337"/>
                  <a:pt x="826077" y="372124"/>
                  <a:pt x="895350" y="316706"/>
                </a:cubicBezTo>
                <a:cubicBezTo>
                  <a:pt x="908759" y="305979"/>
                  <a:pt x="911002" y="285151"/>
                  <a:pt x="923925" y="273843"/>
                </a:cubicBezTo>
                <a:cubicBezTo>
                  <a:pt x="949771" y="251228"/>
                  <a:pt x="981075" y="235743"/>
                  <a:pt x="1009650" y="216693"/>
                </a:cubicBezTo>
                <a:lnTo>
                  <a:pt x="1052512" y="188118"/>
                </a:lnTo>
                <a:cubicBezTo>
                  <a:pt x="1042987" y="173831"/>
                  <a:pt x="1037345" y="155983"/>
                  <a:pt x="1023937" y="145256"/>
                </a:cubicBezTo>
                <a:cubicBezTo>
                  <a:pt x="1012177" y="135848"/>
                  <a:pt x="995843" y="133922"/>
                  <a:pt x="981075" y="130968"/>
                </a:cubicBezTo>
                <a:cubicBezTo>
                  <a:pt x="924262" y="119605"/>
                  <a:pt x="867352" y="107341"/>
                  <a:pt x="809625" y="102393"/>
                </a:cubicBezTo>
                <a:cubicBezTo>
                  <a:pt x="700384" y="93030"/>
                  <a:pt x="590550" y="92868"/>
                  <a:pt x="481012" y="88106"/>
                </a:cubicBezTo>
                <a:cubicBezTo>
                  <a:pt x="452437" y="78581"/>
                  <a:pt x="420349" y="76239"/>
                  <a:pt x="395287" y="59531"/>
                </a:cubicBezTo>
                <a:lnTo>
                  <a:pt x="309562" y="2381"/>
                </a:lnTo>
                <a:cubicBezTo>
                  <a:pt x="177415" y="28810"/>
                  <a:pt x="76200" y="0"/>
                  <a:pt x="38100" y="2381"/>
                </a:cubicBezTo>
                <a:close/>
              </a:path>
            </a:pathLst>
          </a:cu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3" name="Forme libre 22"/>
          <p:cNvSpPr/>
          <p:nvPr/>
        </p:nvSpPr>
        <p:spPr>
          <a:xfrm>
            <a:off x="8343900" y="736186"/>
            <a:ext cx="542925" cy="280679"/>
          </a:xfrm>
          <a:custGeom>
            <a:avLst/>
            <a:gdLst>
              <a:gd name="connsiteX0" fmla="*/ 0 w 542925"/>
              <a:gd name="connsiteY0" fmla="*/ 106777 h 280679"/>
              <a:gd name="connsiteX1" fmla="*/ 14288 w 542925"/>
              <a:gd name="connsiteY1" fmla="*/ 149639 h 280679"/>
              <a:gd name="connsiteX2" fmla="*/ 100013 w 542925"/>
              <a:gd name="connsiteY2" fmla="*/ 206789 h 280679"/>
              <a:gd name="connsiteX3" fmla="*/ 128588 w 542925"/>
              <a:gd name="connsiteY3" fmla="*/ 249652 h 280679"/>
              <a:gd name="connsiteX4" fmla="*/ 400050 w 542925"/>
              <a:gd name="connsiteY4" fmla="*/ 249652 h 280679"/>
              <a:gd name="connsiteX5" fmla="*/ 485775 w 542925"/>
              <a:gd name="connsiteY5" fmla="*/ 192502 h 280679"/>
              <a:gd name="connsiteX6" fmla="*/ 542925 w 542925"/>
              <a:gd name="connsiteY6" fmla="*/ 135352 h 280679"/>
              <a:gd name="connsiteX7" fmla="*/ 500063 w 542925"/>
              <a:gd name="connsiteY7" fmla="*/ 121064 h 280679"/>
              <a:gd name="connsiteX8" fmla="*/ 457200 w 542925"/>
              <a:gd name="connsiteY8" fmla="*/ 92489 h 280679"/>
              <a:gd name="connsiteX9" fmla="*/ 342900 w 542925"/>
              <a:gd name="connsiteY9" fmla="*/ 78202 h 280679"/>
              <a:gd name="connsiteX10" fmla="*/ 314325 w 542925"/>
              <a:gd name="connsiteY10" fmla="*/ 35339 h 280679"/>
              <a:gd name="connsiteX11" fmla="*/ 114300 w 542925"/>
              <a:gd name="connsiteY11" fmla="*/ 35339 h 280679"/>
              <a:gd name="connsiteX12" fmla="*/ 14288 w 542925"/>
              <a:gd name="connsiteY12" fmla="*/ 106777 h 280679"/>
              <a:gd name="connsiteX13" fmla="*/ 0 w 542925"/>
              <a:gd name="connsiteY13" fmla="*/ 106777 h 28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280679">
                <a:moveTo>
                  <a:pt x="0" y="106777"/>
                </a:moveTo>
                <a:cubicBezTo>
                  <a:pt x="0" y="113921"/>
                  <a:pt x="3639" y="138990"/>
                  <a:pt x="14288" y="149639"/>
                </a:cubicBezTo>
                <a:cubicBezTo>
                  <a:pt x="38572" y="173923"/>
                  <a:pt x="100013" y="206789"/>
                  <a:pt x="100013" y="206789"/>
                </a:cubicBezTo>
                <a:cubicBezTo>
                  <a:pt x="109538" y="221077"/>
                  <a:pt x="113229" y="241973"/>
                  <a:pt x="128588" y="249652"/>
                </a:cubicBezTo>
                <a:cubicBezTo>
                  <a:pt x="190642" y="280679"/>
                  <a:pt x="367457" y="252159"/>
                  <a:pt x="400050" y="249652"/>
                </a:cubicBezTo>
                <a:cubicBezTo>
                  <a:pt x="428625" y="230602"/>
                  <a:pt x="474915" y="225082"/>
                  <a:pt x="485775" y="192502"/>
                </a:cubicBezTo>
                <a:cubicBezTo>
                  <a:pt x="504826" y="135352"/>
                  <a:pt x="485775" y="154401"/>
                  <a:pt x="542925" y="135352"/>
                </a:cubicBezTo>
                <a:cubicBezTo>
                  <a:pt x="528638" y="130589"/>
                  <a:pt x="513533" y="127799"/>
                  <a:pt x="500063" y="121064"/>
                </a:cubicBezTo>
                <a:cubicBezTo>
                  <a:pt x="484704" y="113385"/>
                  <a:pt x="473767" y="97007"/>
                  <a:pt x="457200" y="92489"/>
                </a:cubicBezTo>
                <a:cubicBezTo>
                  <a:pt x="420156" y="82386"/>
                  <a:pt x="381000" y="82964"/>
                  <a:pt x="342900" y="78202"/>
                </a:cubicBezTo>
                <a:cubicBezTo>
                  <a:pt x="333375" y="63914"/>
                  <a:pt x="327734" y="46066"/>
                  <a:pt x="314325" y="35339"/>
                </a:cubicBezTo>
                <a:cubicBezTo>
                  <a:pt x="270152" y="0"/>
                  <a:pt x="116730" y="35118"/>
                  <a:pt x="114300" y="35339"/>
                </a:cubicBezTo>
                <a:cubicBezTo>
                  <a:pt x="77786" y="71854"/>
                  <a:pt x="66944" y="91732"/>
                  <a:pt x="14288" y="106777"/>
                </a:cubicBezTo>
                <a:cubicBezTo>
                  <a:pt x="550" y="110702"/>
                  <a:pt x="0" y="99633"/>
                  <a:pt x="0" y="106777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5" name="ZoneTexte 24"/>
          <p:cNvSpPr txBox="1"/>
          <p:nvPr/>
        </p:nvSpPr>
        <p:spPr>
          <a:xfrm>
            <a:off x="4357686" y="1571612"/>
            <a:ext cx="15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600" b="1" dirty="0" smtClean="0">
                <a:solidFill>
                  <a:srgbClr val="FF0000"/>
                </a:solidFill>
              </a:rPr>
              <a:t>الفالق</a:t>
            </a:r>
            <a:endParaRPr lang="ar-MA" sz="36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714744" y="0"/>
            <a:ext cx="1428760" cy="584775"/>
          </a:xfrm>
          <a:prstGeom prst="rect">
            <a:avLst/>
          </a:prstGeom>
          <a:solidFill>
            <a:schemeClr val="accent6">
              <a:alpha val="34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3200" b="1" dirty="0" smtClean="0"/>
              <a:t>الطيات</a:t>
            </a:r>
            <a:endParaRPr lang="ar-MA" sz="3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785918" y="1571612"/>
            <a:ext cx="20002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3200" b="1" dirty="0" smtClean="0">
                <a:solidFill>
                  <a:srgbClr val="FF0000"/>
                </a:solidFill>
              </a:rPr>
              <a:t>مساحة </a:t>
            </a:r>
            <a:r>
              <a:rPr lang="ar-MA" sz="3200" b="1" dirty="0" err="1" smtClean="0">
                <a:solidFill>
                  <a:srgbClr val="FF0000"/>
                </a:solidFill>
              </a:rPr>
              <a:t>الحت</a:t>
            </a:r>
            <a:endParaRPr lang="ar-MA" sz="3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4282" y="0"/>
            <a:ext cx="33575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MA" sz="2000" b="1" dirty="0" smtClean="0"/>
              <a:t>ترسب </a:t>
            </a:r>
            <a:r>
              <a:rPr lang="ar-MA" sz="2000" b="1" dirty="0" err="1" smtClean="0"/>
              <a:t>الكلس</a:t>
            </a:r>
            <a:r>
              <a:rPr lang="ar-MA" sz="2000" b="1" dirty="0" smtClean="0"/>
              <a:t> و الحجر الرملي الخشن</a:t>
            </a:r>
            <a:endParaRPr lang="ar-M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5" name="Espace réservé du contenu 4" descr="plissement 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722427" cy="3344081"/>
          </a:xfr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الجواب</a:t>
            </a:r>
            <a:r>
              <a:rPr lang="ar-MA" sz="3200" b="1" dirty="0" smtClean="0"/>
              <a:t> </a:t>
            </a:r>
            <a:r>
              <a:rPr lang="ar-MA" sz="4800" b="1" dirty="0" smtClean="0"/>
              <a:t>: ترتيب الأحداث الجيولوجية الأربعة :</a:t>
            </a:r>
            <a:endParaRPr lang="ar-MA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7158" y="4357694"/>
            <a:ext cx="835824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400" b="1" dirty="0" smtClean="0"/>
              <a:t>1 - تشكلت مساحة </a:t>
            </a:r>
            <a:r>
              <a:rPr lang="ar-MA" sz="2400" b="1" dirty="0" err="1" smtClean="0"/>
              <a:t>الحت</a:t>
            </a:r>
            <a:r>
              <a:rPr lang="ar-MA" sz="2400" b="1" dirty="0" smtClean="0"/>
              <a:t> فوق رواسب </a:t>
            </a:r>
            <a:r>
              <a:rPr lang="ar-MA" sz="2400" b="1" dirty="0" err="1" smtClean="0"/>
              <a:t>الكلس</a:t>
            </a:r>
            <a:r>
              <a:rPr lang="ar-MA" sz="2400" b="1" dirty="0" smtClean="0"/>
              <a:t> الصدفي حسب </a:t>
            </a:r>
            <a:r>
              <a:rPr lang="ar-MA" sz="2800" b="1" dirty="0" smtClean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(مبدأ التراكب)</a:t>
            </a:r>
            <a:endParaRPr lang="ar-MA" sz="2800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57554" y="3000372"/>
            <a:ext cx="300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200" b="1" dirty="0" smtClean="0">
                <a:latin typeface="Adobe Arabic" pitchFamily="18" charset="-78"/>
                <a:cs typeface="Adobe Arabic" pitchFamily="18" charset="-78"/>
              </a:rPr>
              <a:t>ترسب </a:t>
            </a:r>
            <a:r>
              <a:rPr lang="ar-MA" sz="3200" b="1" dirty="0" err="1" smtClean="0">
                <a:latin typeface="Adobe Arabic" pitchFamily="18" charset="-78"/>
                <a:cs typeface="Adobe Arabic" pitchFamily="18" charset="-78"/>
              </a:rPr>
              <a:t>الكلس</a:t>
            </a:r>
            <a:r>
              <a:rPr lang="ar-MA" sz="3200" b="1" dirty="0" smtClean="0">
                <a:latin typeface="Adobe Arabic" pitchFamily="18" charset="-78"/>
                <a:cs typeface="Adobe Arabic" pitchFamily="18" charset="-78"/>
              </a:rPr>
              <a:t> الصدفي</a:t>
            </a:r>
            <a:endParaRPr lang="ar-MA" sz="32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" name="Image 7" descr="plissement 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71520"/>
            <a:ext cx="8572560" cy="3343298"/>
          </a:xfrm>
          <a:prstGeom prst="rect">
            <a:avLst/>
          </a:prstGeom>
        </p:spPr>
      </p:pic>
      <p:pic>
        <p:nvPicPr>
          <p:cNvPr id="11" name="Image 10" descr="plissement 1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8624914" cy="33575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57290" y="1928802"/>
            <a:ext cx="32861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200" b="1" dirty="0" smtClean="0">
                <a:latin typeface="Adobe Arabic" pitchFamily="18" charset="-78"/>
                <a:cs typeface="Adobe Arabic" pitchFamily="18" charset="-78"/>
              </a:rPr>
              <a:t>تشكلت مساحة </a:t>
            </a:r>
            <a:r>
              <a:rPr lang="ar-MA" sz="3200" b="1" dirty="0" err="1" smtClean="0">
                <a:latin typeface="Adobe Arabic" pitchFamily="18" charset="-78"/>
                <a:cs typeface="Adobe Arabic" pitchFamily="18" charset="-78"/>
              </a:rPr>
              <a:t>الحت</a:t>
            </a:r>
            <a:endParaRPr lang="ar-MA" sz="32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3500430" y="2428868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14" name="ZoneTexte 13"/>
          <p:cNvSpPr txBox="1"/>
          <p:nvPr/>
        </p:nvSpPr>
        <p:spPr>
          <a:xfrm>
            <a:off x="428596" y="5643578"/>
            <a:ext cx="8286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MA" dirty="0"/>
          </a:p>
        </p:txBody>
      </p:sp>
      <p:sp>
        <p:nvSpPr>
          <p:cNvPr id="15" name="ZoneTexte 14"/>
          <p:cNvSpPr txBox="1"/>
          <p:nvPr/>
        </p:nvSpPr>
        <p:spPr>
          <a:xfrm>
            <a:off x="357158" y="4857760"/>
            <a:ext cx="835824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2 –  ترسب </a:t>
            </a:r>
            <a:r>
              <a:rPr lang="ar-MA" sz="2800" b="1" dirty="0" err="1" smtClean="0"/>
              <a:t>الكلس</a:t>
            </a:r>
            <a:r>
              <a:rPr lang="ar-MA" sz="2800" b="1" dirty="0" smtClean="0"/>
              <a:t> و الحجر الرملي الخشن </a:t>
            </a:r>
            <a:r>
              <a:rPr lang="ar-MA" sz="2400" b="1" dirty="0" smtClean="0"/>
              <a:t>بعد ترسب الرواسب النهرية </a:t>
            </a:r>
            <a:r>
              <a:rPr lang="ar-MA" sz="2000" b="1" dirty="0" err="1" smtClean="0"/>
              <a:t>البُحَيْرية</a:t>
            </a:r>
            <a:r>
              <a:rPr lang="ar-MA" sz="2000" b="1" dirty="0" smtClean="0"/>
              <a:t> </a:t>
            </a:r>
            <a:r>
              <a:rPr lang="ar-MA" sz="2800" b="1" dirty="0" smtClean="0"/>
              <a:t>حسب </a:t>
            </a:r>
            <a:r>
              <a:rPr lang="ar-MA" sz="2800" b="1" dirty="0" smtClean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(مبدأ التراكب أيضا)</a:t>
            </a:r>
            <a:endParaRPr lang="ar-MA" sz="2800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6" name="Image 15" descr="plissement 1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857232"/>
            <a:ext cx="8753502" cy="335758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714744" y="1785926"/>
            <a:ext cx="45005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>
                <a:latin typeface="Adobe Arabic" pitchFamily="18" charset="-78"/>
                <a:cs typeface="Adobe Arabic" pitchFamily="18" charset="-78"/>
              </a:rPr>
              <a:t>ترسب </a:t>
            </a:r>
            <a:r>
              <a:rPr lang="ar-MA" sz="2800" b="1" dirty="0" err="1" smtClean="0">
                <a:latin typeface="Adobe Arabic" pitchFamily="18" charset="-78"/>
                <a:cs typeface="Adobe Arabic" pitchFamily="18" charset="-78"/>
              </a:rPr>
              <a:t>الكلس</a:t>
            </a:r>
            <a:r>
              <a:rPr lang="ar-MA" sz="2800" b="1" dirty="0" smtClean="0">
                <a:latin typeface="Adobe Arabic" pitchFamily="18" charset="-78"/>
                <a:cs typeface="Adobe Arabic" pitchFamily="18" charset="-78"/>
              </a:rPr>
              <a:t> و الحجر الرملي الخشن</a:t>
            </a:r>
            <a:endParaRPr lang="ar-MA" sz="28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7158" y="5786454"/>
            <a:ext cx="835824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3 – تعرض جميع الطبقات للطي حسب </a:t>
            </a:r>
            <a:r>
              <a:rPr lang="ar-MA" sz="2800" b="1" dirty="0" smtClean="0">
                <a:solidFill>
                  <a:srgbClr val="0070C0"/>
                </a:solidFill>
                <a:latin typeface="Adobe Arabic" pitchFamily="18" charset="-78"/>
                <a:cs typeface="Adobe Arabic" pitchFamily="18" charset="-78"/>
              </a:rPr>
              <a:t>( مبدأ التقاطع)</a:t>
            </a:r>
            <a:endParaRPr lang="ar-MA" sz="2800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9" name="Image 18" descr="plissement 1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857232"/>
            <a:ext cx="8667779" cy="335758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500298" y="1214422"/>
            <a:ext cx="47149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latin typeface="Adobe Arabic" pitchFamily="18" charset="-78"/>
                <a:cs typeface="Adobe Arabic" pitchFamily="18" charset="-78"/>
              </a:rPr>
              <a:t>طي جميع الطبقات </a:t>
            </a:r>
            <a:endParaRPr lang="ar-MA" sz="40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1" name="Image 20" descr="plissement 1-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857232"/>
            <a:ext cx="8715436" cy="335758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357554" y="1428736"/>
            <a:ext cx="3214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4000" b="1" dirty="0" smtClean="0">
                <a:latin typeface="Adobe Arabic" pitchFamily="18" charset="-78"/>
                <a:cs typeface="Adobe Arabic" pitchFamily="18" charset="-78"/>
              </a:rPr>
              <a:t>ثم للحت من جديد</a:t>
            </a:r>
            <a:endParaRPr lang="ar-MA" sz="4000" b="1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3" name="Image 22" descr="plissement 1-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857231"/>
            <a:ext cx="8764846" cy="339133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57224" y="1714488"/>
            <a:ext cx="46434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3200" b="1" dirty="0" smtClean="0">
                <a:latin typeface="Adobe Arabic" pitchFamily="18" charset="-78"/>
                <a:cs typeface="Adobe Arabic" pitchFamily="18" charset="-78"/>
              </a:rPr>
              <a:t>ثم ترسب </a:t>
            </a:r>
            <a:r>
              <a:rPr lang="ar-MA" sz="3200" b="1" dirty="0" err="1" smtClean="0">
                <a:latin typeface="Adobe Arabic" pitchFamily="18" charset="-78"/>
                <a:cs typeface="Adobe Arabic" pitchFamily="18" charset="-78"/>
              </a:rPr>
              <a:t>الكلس</a:t>
            </a:r>
            <a:r>
              <a:rPr lang="ar-MA" sz="3200" b="1" dirty="0" smtClean="0">
                <a:latin typeface="Adobe Arabic" pitchFamily="18" charset="-78"/>
                <a:cs typeface="Adobe Arabic" pitchFamily="18" charset="-78"/>
              </a:rPr>
              <a:t> و الحجر الرملي الرخو</a:t>
            </a:r>
            <a:endParaRPr lang="ar-MA" sz="32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2000232" y="2214554"/>
            <a:ext cx="14287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8" name="Flèche en arc 27"/>
          <p:cNvSpPr/>
          <p:nvPr/>
        </p:nvSpPr>
        <p:spPr>
          <a:xfrm>
            <a:off x="5286380" y="1714488"/>
            <a:ext cx="1428760" cy="1357322"/>
          </a:xfrm>
          <a:prstGeom prst="circularArrow">
            <a:avLst>
              <a:gd name="adj1" fmla="val 4810"/>
              <a:gd name="adj2" fmla="val 3033428"/>
              <a:gd name="adj3" fmla="val 20812461"/>
              <a:gd name="adj4" fmla="val 1315038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MA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7158" y="6334780"/>
            <a:ext cx="835824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4 – تشكل الفالق الذي يخترق جميع الطبقات حسب 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(مبدأ التقاطع)</a:t>
            </a:r>
            <a:endParaRPr lang="ar-MA" sz="28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" name="Image 29" descr="plissement 1-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857232"/>
            <a:ext cx="8758616" cy="345457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5500694" y="1071546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sz="24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الفالق يخترق جميع الطبقات</a:t>
            </a:r>
            <a:endParaRPr lang="ar-MA" sz="24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  <p:bldP spid="13" grpId="0" animBg="1"/>
      <p:bldP spid="15" grpId="0" animBg="1"/>
      <p:bldP spid="17" grpId="0" animBg="1"/>
      <p:bldP spid="18" grpId="0" animBg="1"/>
      <p:bldP spid="24" grpId="0"/>
      <p:bldP spid="25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montagne noire-  0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  <p:sp>
        <p:nvSpPr>
          <p:cNvPr id="5" name="ZoneTexte 4"/>
          <p:cNvSpPr txBox="1"/>
          <p:nvPr/>
        </p:nvSpPr>
        <p:spPr>
          <a:xfrm>
            <a:off x="0" y="214290"/>
            <a:ext cx="900115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2800" b="1" dirty="0" smtClean="0">
                <a:solidFill>
                  <a:srgbClr val="FF0000"/>
                </a:solidFill>
              </a:rPr>
              <a:t>المثال الثالث</a:t>
            </a:r>
            <a:r>
              <a:rPr lang="ar-MA" sz="2800" b="1" dirty="0" smtClean="0"/>
              <a:t>: استرداد التاريخ الجيولوجي لمقطع </a:t>
            </a:r>
            <a:r>
              <a:rPr lang="ar-MA" sz="3200" b="1" dirty="0" smtClean="0"/>
              <a:t>جيولوجي بالجبل الأسود بفرنسا (المصدر :موضوع </a:t>
            </a:r>
            <a:r>
              <a:rPr lang="ar-MA" sz="3200" b="1" dirty="0" err="1" smtClean="0"/>
              <a:t>الباكلوريا</a:t>
            </a:r>
            <a:r>
              <a:rPr lang="ar-MA" sz="3200" b="1" dirty="0" smtClean="0"/>
              <a:t> الفرنسية 1996)</a:t>
            </a:r>
            <a:endParaRPr lang="ar-M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7" name="Espace réservé du contenu 6" descr="montagne noire-  9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3929066"/>
          </a:xfrm>
        </p:spPr>
      </p:pic>
      <p:sp>
        <p:nvSpPr>
          <p:cNvPr id="8" name="ZoneTexte 7"/>
          <p:cNvSpPr txBox="1"/>
          <p:nvPr/>
        </p:nvSpPr>
        <p:spPr>
          <a:xfrm>
            <a:off x="0" y="4429132"/>
            <a:ext cx="9144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MA" sz="3200" b="1" dirty="0" smtClean="0"/>
              <a:t>رتب الأحداث التالية التي عرفتا المنطقة </a:t>
            </a:r>
            <a:r>
              <a:rPr lang="ar-MA" sz="3200" b="1" dirty="0" err="1" smtClean="0"/>
              <a:t>و</a:t>
            </a:r>
            <a:r>
              <a:rPr lang="ar-MA" sz="3200" b="1" dirty="0" smtClean="0"/>
              <a:t> هي : </a:t>
            </a:r>
            <a:r>
              <a:rPr lang="ar-MA" sz="3200" b="1" dirty="0" smtClean="0">
                <a:solidFill>
                  <a:srgbClr val="FF0000"/>
                </a:solidFill>
              </a:rPr>
              <a:t>1 – </a:t>
            </a:r>
            <a:r>
              <a:rPr lang="ar-MA" sz="3200" b="1" dirty="0" err="1" smtClean="0">
                <a:solidFill>
                  <a:srgbClr val="FF0000"/>
                </a:solidFill>
              </a:rPr>
              <a:t>الصهارة</a:t>
            </a:r>
            <a:r>
              <a:rPr lang="ar-MA" sz="3200" b="1" dirty="0" smtClean="0">
                <a:solidFill>
                  <a:srgbClr val="FF0000"/>
                </a:solidFill>
              </a:rPr>
              <a:t> البركانية</a:t>
            </a:r>
            <a:r>
              <a:rPr lang="ar-MA" sz="3200" b="1" dirty="0" smtClean="0"/>
              <a:t> - </a:t>
            </a:r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</a:rPr>
              <a:t>2 – هالة التحول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ar-MA" sz="3200" b="1" dirty="0" smtClean="0"/>
              <a:t>- </a:t>
            </a:r>
            <a:r>
              <a:rPr lang="ar-MA" sz="3200" b="1" dirty="0" smtClean="0">
                <a:solidFill>
                  <a:srgbClr val="FF0000"/>
                </a:solidFill>
              </a:rPr>
              <a:t>3 – </a:t>
            </a:r>
            <a:r>
              <a:rPr lang="ar-MA" sz="3200" b="1" dirty="0" err="1" smtClean="0">
                <a:solidFill>
                  <a:srgbClr val="FF0000"/>
                </a:solidFill>
              </a:rPr>
              <a:t>الكرانيت</a:t>
            </a:r>
            <a:r>
              <a:rPr lang="ar-MA" sz="3200" b="1" dirty="0" smtClean="0">
                <a:solidFill>
                  <a:srgbClr val="FF0000"/>
                </a:solidFill>
              </a:rPr>
              <a:t> </a:t>
            </a:r>
            <a:r>
              <a:rPr lang="ar-MA" sz="3200" b="1" dirty="0" err="1" smtClean="0">
                <a:solidFill>
                  <a:srgbClr val="FF0000"/>
                </a:solidFill>
              </a:rPr>
              <a:t>الاندساسي</a:t>
            </a:r>
            <a:r>
              <a:rPr lang="fr-FR" sz="3200" b="1" dirty="0" smtClean="0">
                <a:solidFill>
                  <a:srgbClr val="FF0000"/>
                </a:solidFill>
              </a:rPr>
              <a:t>M</a:t>
            </a:r>
            <a:r>
              <a:rPr lang="ar-MA" sz="3200" b="1" dirty="0" smtClean="0"/>
              <a:t> </a:t>
            </a:r>
            <a:r>
              <a:rPr lang="ar-M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4 – ترسب </a:t>
            </a:r>
            <a:r>
              <a:rPr lang="ar-MA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</a:t>
            </a:r>
            <a:r>
              <a:rPr lang="ar-M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طي الطبقات الزرقاء </a:t>
            </a:r>
            <a:r>
              <a:rPr lang="ar-MA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</a:t>
            </a:r>
            <a:r>
              <a:rPr lang="ar-M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الرمادية </a:t>
            </a:r>
            <a:r>
              <a:rPr lang="ar-MA" sz="3200" b="1" dirty="0" smtClean="0"/>
              <a:t>– </a:t>
            </a:r>
            <a:r>
              <a:rPr lang="ar-MA" sz="3200" b="1" dirty="0" smtClean="0">
                <a:solidFill>
                  <a:srgbClr val="00B050"/>
                </a:solidFill>
              </a:rPr>
              <a:t>5 – ترسب الطبقات بالأصفر </a:t>
            </a:r>
            <a:r>
              <a:rPr lang="ar-MA" sz="3200" b="1" dirty="0" err="1" smtClean="0">
                <a:solidFill>
                  <a:srgbClr val="00B050"/>
                </a:solidFill>
              </a:rPr>
              <a:t>و</a:t>
            </a:r>
            <a:r>
              <a:rPr lang="ar-MA" sz="3200" b="1" dirty="0" smtClean="0">
                <a:solidFill>
                  <a:srgbClr val="00B050"/>
                </a:solidFill>
              </a:rPr>
              <a:t> الأخضر</a:t>
            </a:r>
            <a:r>
              <a:rPr lang="ar-MA" sz="3200" b="1" dirty="0" smtClean="0"/>
              <a:t>- 6 – مساحات </a:t>
            </a:r>
            <a:r>
              <a:rPr lang="ar-MA" sz="3200" b="1" dirty="0" err="1" smtClean="0"/>
              <a:t>الحت</a:t>
            </a:r>
            <a:r>
              <a:rPr lang="ar-MA" sz="3200" b="1" dirty="0" smtClean="0"/>
              <a:t> </a:t>
            </a:r>
            <a:r>
              <a:rPr lang="fr-FR" sz="3200" b="1" dirty="0" smtClean="0"/>
              <a:t>A </a:t>
            </a:r>
            <a:r>
              <a:rPr lang="ar-MA" sz="3200" b="1" dirty="0" smtClean="0"/>
              <a:t>و </a:t>
            </a:r>
            <a:r>
              <a:rPr lang="fr-FR" sz="3200" b="1" dirty="0" smtClean="0"/>
              <a:t>B</a:t>
            </a:r>
            <a:r>
              <a:rPr lang="ar-MA" sz="3200" b="1" dirty="0" smtClean="0"/>
              <a:t> – </a:t>
            </a:r>
            <a:r>
              <a:rPr lang="ar-MA" sz="3200" b="1" dirty="0" smtClean="0">
                <a:solidFill>
                  <a:schemeClr val="accent6"/>
                </a:solidFill>
              </a:rPr>
              <a:t>7 - الفالق</a:t>
            </a:r>
            <a:r>
              <a:rPr lang="fr-FR" sz="3200" b="1" dirty="0" smtClean="0">
                <a:solidFill>
                  <a:schemeClr val="accent6"/>
                </a:solidFill>
              </a:rPr>
              <a:t>F</a:t>
            </a:r>
            <a:r>
              <a:rPr lang="ar-MA" sz="3200" b="1" dirty="0" smtClean="0">
                <a:solidFill>
                  <a:schemeClr val="accent6"/>
                </a:solidFill>
              </a:rPr>
              <a:t> </a:t>
            </a:r>
            <a:endParaRPr lang="ar-MA" sz="32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43636" y="571480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MA" b="1" dirty="0" smtClean="0"/>
              <a:t>1 – </a:t>
            </a:r>
            <a:r>
              <a:rPr lang="ar-MA" b="1" dirty="0" err="1" smtClean="0"/>
              <a:t>الصهارة</a:t>
            </a:r>
            <a:r>
              <a:rPr lang="ar-MA" b="1" dirty="0" smtClean="0"/>
              <a:t> البركانية </a:t>
            </a:r>
            <a:endParaRPr lang="ar-MA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7073124" y="1142984"/>
            <a:ext cx="42783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28926" y="1643050"/>
            <a:ext cx="17145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b="1" dirty="0" smtClean="0"/>
              <a:t>2 – هالة التحول</a:t>
            </a:r>
            <a:r>
              <a:rPr lang="fr-FR" b="1" dirty="0" smtClean="0"/>
              <a:t>Y</a:t>
            </a:r>
            <a:endParaRPr lang="ar-MA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3857620" y="2214554"/>
            <a:ext cx="571504" cy="14287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43108" y="2857496"/>
            <a:ext cx="2428892" cy="369332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MA" b="1" dirty="0" smtClean="0"/>
              <a:t>3 – </a:t>
            </a:r>
            <a:r>
              <a:rPr lang="ar-MA" b="1" dirty="0" err="1" smtClean="0"/>
              <a:t>الكرانيت</a:t>
            </a:r>
            <a:r>
              <a:rPr lang="ar-MA" b="1" dirty="0" smtClean="0"/>
              <a:t> </a:t>
            </a:r>
            <a:r>
              <a:rPr lang="ar-MA" b="1" dirty="0" err="1" smtClean="0"/>
              <a:t>الاندساسي</a:t>
            </a:r>
            <a:r>
              <a:rPr lang="fr-FR" b="1" dirty="0" smtClean="0"/>
              <a:t>M</a:t>
            </a:r>
            <a:endParaRPr lang="ar-MA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1214422"/>
            <a:ext cx="24288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MA" b="1" dirty="0" smtClean="0"/>
              <a:t> 4 – ترسب </a:t>
            </a:r>
            <a:r>
              <a:rPr lang="ar-MA" b="1" dirty="0" err="1" smtClean="0"/>
              <a:t>و</a:t>
            </a:r>
            <a:r>
              <a:rPr lang="ar-MA" b="1" dirty="0" smtClean="0"/>
              <a:t> طي الطبقات الزرقاء </a:t>
            </a:r>
            <a:r>
              <a:rPr lang="ar-MA" b="1" dirty="0" err="1" smtClean="0"/>
              <a:t>و</a:t>
            </a:r>
            <a:r>
              <a:rPr lang="ar-MA" b="1" dirty="0" smtClean="0"/>
              <a:t> الرمادية </a:t>
            </a:r>
            <a:endParaRPr lang="ar-MA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H="1">
            <a:off x="392877" y="2321711"/>
            <a:ext cx="1357322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643306" y="928670"/>
            <a:ext cx="1928826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MA" b="1" dirty="0" smtClean="0"/>
              <a:t>5 – ترسب الطبقات بالأصفر </a:t>
            </a:r>
            <a:r>
              <a:rPr lang="ar-MA" b="1" dirty="0" err="1" smtClean="0"/>
              <a:t>و</a:t>
            </a:r>
            <a:r>
              <a:rPr lang="ar-MA" b="1" dirty="0" smtClean="0"/>
              <a:t> الأخضر-</a:t>
            </a:r>
            <a:endParaRPr lang="ar-MA" dirty="0"/>
          </a:p>
        </p:txBody>
      </p:sp>
      <p:cxnSp>
        <p:nvCxnSpPr>
          <p:cNvPr id="22" name="Connecteur droit avec flèche 21"/>
          <p:cNvCxnSpPr>
            <a:stCxn id="20" idx="3"/>
          </p:cNvCxnSpPr>
          <p:nvPr/>
        </p:nvCxnSpPr>
        <p:spPr>
          <a:xfrm>
            <a:off x="5572132" y="1251836"/>
            <a:ext cx="1000132" cy="96271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858148" y="1142984"/>
            <a:ext cx="107157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ar-MA" b="1" dirty="0" smtClean="0"/>
              <a:t>7 - الفالق</a:t>
            </a:r>
            <a:r>
              <a:rPr lang="fr-FR" b="1" dirty="0" smtClean="0"/>
              <a:t>F</a:t>
            </a:r>
            <a:endParaRPr lang="ar-MA" dirty="0"/>
          </a:p>
        </p:txBody>
      </p:sp>
      <p:sp>
        <p:nvSpPr>
          <p:cNvPr id="26" name="Forme libre 25"/>
          <p:cNvSpPr/>
          <p:nvPr/>
        </p:nvSpPr>
        <p:spPr>
          <a:xfrm>
            <a:off x="221226" y="2150709"/>
            <a:ext cx="7683909" cy="459756"/>
          </a:xfrm>
          <a:custGeom>
            <a:avLst/>
            <a:gdLst>
              <a:gd name="connsiteX0" fmla="*/ 0 w 7683909"/>
              <a:gd name="connsiteY0" fmla="*/ 61549 h 459756"/>
              <a:gd name="connsiteX1" fmla="*/ 73742 w 7683909"/>
              <a:gd name="connsiteY1" fmla="*/ 32052 h 459756"/>
              <a:gd name="connsiteX2" fmla="*/ 117987 w 7683909"/>
              <a:gd name="connsiteY2" fmla="*/ 2556 h 459756"/>
              <a:gd name="connsiteX3" fmla="*/ 162232 w 7683909"/>
              <a:gd name="connsiteY3" fmla="*/ 17304 h 459756"/>
              <a:gd name="connsiteX4" fmla="*/ 471948 w 7683909"/>
              <a:gd name="connsiteY4" fmla="*/ 32052 h 459756"/>
              <a:gd name="connsiteX5" fmla="*/ 560439 w 7683909"/>
              <a:gd name="connsiteY5" fmla="*/ 17304 h 459756"/>
              <a:gd name="connsiteX6" fmla="*/ 648929 w 7683909"/>
              <a:gd name="connsiteY6" fmla="*/ 46801 h 459756"/>
              <a:gd name="connsiteX7" fmla="*/ 693174 w 7683909"/>
              <a:gd name="connsiteY7" fmla="*/ 32052 h 459756"/>
              <a:gd name="connsiteX8" fmla="*/ 752168 w 7683909"/>
              <a:gd name="connsiteY8" fmla="*/ 46801 h 459756"/>
              <a:gd name="connsiteX9" fmla="*/ 825909 w 7683909"/>
              <a:gd name="connsiteY9" fmla="*/ 61549 h 459756"/>
              <a:gd name="connsiteX10" fmla="*/ 1091380 w 7683909"/>
              <a:gd name="connsiteY10" fmla="*/ 61549 h 459756"/>
              <a:gd name="connsiteX11" fmla="*/ 1209368 w 7683909"/>
              <a:gd name="connsiteY11" fmla="*/ 91046 h 459756"/>
              <a:gd name="connsiteX12" fmla="*/ 1238864 w 7683909"/>
              <a:gd name="connsiteY12" fmla="*/ 135291 h 459756"/>
              <a:gd name="connsiteX13" fmla="*/ 1327355 w 7683909"/>
              <a:gd name="connsiteY13" fmla="*/ 164788 h 459756"/>
              <a:gd name="connsiteX14" fmla="*/ 1504335 w 7683909"/>
              <a:gd name="connsiteY14" fmla="*/ 223781 h 459756"/>
              <a:gd name="connsiteX15" fmla="*/ 1637071 w 7683909"/>
              <a:gd name="connsiteY15" fmla="*/ 268026 h 459756"/>
              <a:gd name="connsiteX16" fmla="*/ 1681316 w 7683909"/>
              <a:gd name="connsiteY16" fmla="*/ 282775 h 459756"/>
              <a:gd name="connsiteX17" fmla="*/ 1725561 w 7683909"/>
              <a:gd name="connsiteY17" fmla="*/ 268026 h 459756"/>
              <a:gd name="connsiteX18" fmla="*/ 1814051 w 7683909"/>
              <a:gd name="connsiteY18" fmla="*/ 327020 h 459756"/>
              <a:gd name="connsiteX19" fmla="*/ 1902542 w 7683909"/>
              <a:gd name="connsiteY19" fmla="*/ 386014 h 459756"/>
              <a:gd name="connsiteX20" fmla="*/ 1946787 w 7683909"/>
              <a:gd name="connsiteY20" fmla="*/ 415510 h 459756"/>
              <a:gd name="connsiteX21" fmla="*/ 2005780 w 7683909"/>
              <a:gd name="connsiteY21" fmla="*/ 430259 h 459756"/>
              <a:gd name="connsiteX22" fmla="*/ 2094271 w 7683909"/>
              <a:gd name="connsiteY22" fmla="*/ 459756 h 459756"/>
              <a:gd name="connsiteX23" fmla="*/ 2212258 w 7683909"/>
              <a:gd name="connsiteY23" fmla="*/ 459756 h 459756"/>
              <a:gd name="connsiteX24" fmla="*/ 2256503 w 7683909"/>
              <a:gd name="connsiteY24" fmla="*/ 445007 h 459756"/>
              <a:gd name="connsiteX25" fmla="*/ 2374490 w 7683909"/>
              <a:gd name="connsiteY25" fmla="*/ 430259 h 459756"/>
              <a:gd name="connsiteX26" fmla="*/ 2580968 w 7683909"/>
              <a:gd name="connsiteY26" fmla="*/ 386014 h 459756"/>
              <a:gd name="connsiteX27" fmla="*/ 2757948 w 7683909"/>
              <a:gd name="connsiteY27" fmla="*/ 356517 h 459756"/>
              <a:gd name="connsiteX28" fmla="*/ 2802193 w 7683909"/>
              <a:gd name="connsiteY28" fmla="*/ 327020 h 459756"/>
              <a:gd name="connsiteX29" fmla="*/ 3082413 w 7683909"/>
              <a:gd name="connsiteY29" fmla="*/ 282775 h 459756"/>
              <a:gd name="connsiteX30" fmla="*/ 3495368 w 7683909"/>
              <a:gd name="connsiteY30" fmla="*/ 268026 h 459756"/>
              <a:gd name="connsiteX31" fmla="*/ 3628103 w 7683909"/>
              <a:gd name="connsiteY31" fmla="*/ 282775 h 459756"/>
              <a:gd name="connsiteX32" fmla="*/ 3805084 w 7683909"/>
              <a:gd name="connsiteY32" fmla="*/ 297523 h 459756"/>
              <a:gd name="connsiteX33" fmla="*/ 3864077 w 7683909"/>
              <a:gd name="connsiteY33" fmla="*/ 327020 h 459756"/>
              <a:gd name="connsiteX34" fmla="*/ 3982064 w 7683909"/>
              <a:gd name="connsiteY34" fmla="*/ 341768 h 459756"/>
              <a:gd name="connsiteX35" fmla="*/ 4100051 w 7683909"/>
              <a:gd name="connsiteY35" fmla="*/ 371265 h 459756"/>
              <a:gd name="connsiteX36" fmla="*/ 4144297 w 7683909"/>
              <a:gd name="connsiteY36" fmla="*/ 386014 h 459756"/>
              <a:gd name="connsiteX37" fmla="*/ 4188542 w 7683909"/>
              <a:gd name="connsiteY37" fmla="*/ 415510 h 459756"/>
              <a:gd name="connsiteX38" fmla="*/ 4734232 w 7683909"/>
              <a:gd name="connsiteY38" fmla="*/ 400762 h 459756"/>
              <a:gd name="connsiteX39" fmla="*/ 4793226 w 7683909"/>
              <a:gd name="connsiteY39" fmla="*/ 371265 h 459756"/>
              <a:gd name="connsiteX40" fmla="*/ 4837471 w 7683909"/>
              <a:gd name="connsiteY40" fmla="*/ 356517 h 459756"/>
              <a:gd name="connsiteX41" fmla="*/ 4866968 w 7683909"/>
              <a:gd name="connsiteY41" fmla="*/ 312272 h 459756"/>
              <a:gd name="connsiteX42" fmla="*/ 4970206 w 7683909"/>
              <a:gd name="connsiteY42" fmla="*/ 297523 h 459756"/>
              <a:gd name="connsiteX43" fmla="*/ 5176684 w 7683909"/>
              <a:gd name="connsiteY43" fmla="*/ 282775 h 459756"/>
              <a:gd name="connsiteX44" fmla="*/ 5220929 w 7683909"/>
              <a:gd name="connsiteY44" fmla="*/ 268026 h 459756"/>
              <a:gd name="connsiteX45" fmla="*/ 5899355 w 7683909"/>
              <a:gd name="connsiteY45" fmla="*/ 223781 h 459756"/>
              <a:gd name="connsiteX46" fmla="*/ 6194322 w 7683909"/>
              <a:gd name="connsiteY46" fmla="*/ 238530 h 459756"/>
              <a:gd name="connsiteX47" fmla="*/ 6297561 w 7683909"/>
              <a:gd name="connsiteY47" fmla="*/ 209033 h 459756"/>
              <a:gd name="connsiteX48" fmla="*/ 6386051 w 7683909"/>
              <a:gd name="connsiteY48" fmla="*/ 194285 h 459756"/>
              <a:gd name="connsiteX49" fmla="*/ 6563032 w 7683909"/>
              <a:gd name="connsiteY49" fmla="*/ 194285 h 459756"/>
              <a:gd name="connsiteX50" fmla="*/ 6769509 w 7683909"/>
              <a:gd name="connsiteY50" fmla="*/ 209033 h 459756"/>
              <a:gd name="connsiteX51" fmla="*/ 6946490 w 7683909"/>
              <a:gd name="connsiteY51" fmla="*/ 194285 h 459756"/>
              <a:gd name="connsiteX52" fmla="*/ 7005484 w 7683909"/>
              <a:gd name="connsiteY52" fmla="*/ 209033 h 459756"/>
              <a:gd name="connsiteX53" fmla="*/ 7683909 w 7683909"/>
              <a:gd name="connsiteY53" fmla="*/ 223781 h 45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683909" h="459756">
                <a:moveTo>
                  <a:pt x="0" y="61549"/>
                </a:moveTo>
                <a:cubicBezTo>
                  <a:pt x="24581" y="51717"/>
                  <a:pt x="50063" y="43892"/>
                  <a:pt x="73742" y="32052"/>
                </a:cubicBezTo>
                <a:cubicBezTo>
                  <a:pt x="89596" y="24125"/>
                  <a:pt x="100503" y="5470"/>
                  <a:pt x="117987" y="2556"/>
                </a:cubicBezTo>
                <a:cubicBezTo>
                  <a:pt x="133322" y="0"/>
                  <a:pt x="146740" y="16013"/>
                  <a:pt x="162232" y="17304"/>
                </a:cubicBezTo>
                <a:cubicBezTo>
                  <a:pt x="265231" y="25887"/>
                  <a:pt x="368709" y="27136"/>
                  <a:pt x="471948" y="32052"/>
                </a:cubicBezTo>
                <a:cubicBezTo>
                  <a:pt x="501445" y="27136"/>
                  <a:pt x="530638" y="14821"/>
                  <a:pt x="560439" y="17304"/>
                </a:cubicBezTo>
                <a:cubicBezTo>
                  <a:pt x="591424" y="19886"/>
                  <a:pt x="648929" y="46801"/>
                  <a:pt x="648929" y="46801"/>
                </a:cubicBezTo>
                <a:cubicBezTo>
                  <a:pt x="663677" y="41885"/>
                  <a:pt x="677628" y="32052"/>
                  <a:pt x="693174" y="32052"/>
                </a:cubicBezTo>
                <a:cubicBezTo>
                  <a:pt x="713444" y="32052"/>
                  <a:pt x="732381" y="42404"/>
                  <a:pt x="752168" y="46801"/>
                </a:cubicBezTo>
                <a:cubicBezTo>
                  <a:pt x="776638" y="52239"/>
                  <a:pt x="801329" y="56633"/>
                  <a:pt x="825909" y="61549"/>
                </a:cubicBezTo>
                <a:cubicBezTo>
                  <a:pt x="943435" y="139899"/>
                  <a:pt x="804825" y="61549"/>
                  <a:pt x="1091380" y="61549"/>
                </a:cubicBezTo>
                <a:cubicBezTo>
                  <a:pt x="1131920" y="61549"/>
                  <a:pt x="1209368" y="91046"/>
                  <a:pt x="1209368" y="91046"/>
                </a:cubicBezTo>
                <a:cubicBezTo>
                  <a:pt x="1219200" y="105794"/>
                  <a:pt x="1223833" y="125897"/>
                  <a:pt x="1238864" y="135291"/>
                </a:cubicBezTo>
                <a:cubicBezTo>
                  <a:pt x="1265230" y="151770"/>
                  <a:pt x="1297858" y="154956"/>
                  <a:pt x="1327355" y="164788"/>
                </a:cubicBezTo>
                <a:lnTo>
                  <a:pt x="1504335" y="223781"/>
                </a:lnTo>
                <a:lnTo>
                  <a:pt x="1637071" y="268026"/>
                </a:lnTo>
                <a:lnTo>
                  <a:pt x="1681316" y="282775"/>
                </a:lnTo>
                <a:cubicBezTo>
                  <a:pt x="1696064" y="277859"/>
                  <a:pt x="1710813" y="263110"/>
                  <a:pt x="1725561" y="268026"/>
                </a:cubicBezTo>
                <a:cubicBezTo>
                  <a:pt x="1759192" y="279236"/>
                  <a:pt x="1784554" y="307355"/>
                  <a:pt x="1814051" y="327020"/>
                </a:cubicBezTo>
                <a:lnTo>
                  <a:pt x="1902542" y="386014"/>
                </a:lnTo>
                <a:cubicBezTo>
                  <a:pt x="1917290" y="395846"/>
                  <a:pt x="1929591" y="411211"/>
                  <a:pt x="1946787" y="415510"/>
                </a:cubicBezTo>
                <a:cubicBezTo>
                  <a:pt x="1966451" y="420426"/>
                  <a:pt x="1986365" y="424434"/>
                  <a:pt x="2005780" y="430259"/>
                </a:cubicBezTo>
                <a:cubicBezTo>
                  <a:pt x="2035561" y="439194"/>
                  <a:pt x="2094271" y="459756"/>
                  <a:pt x="2094271" y="459756"/>
                </a:cubicBezTo>
                <a:cubicBezTo>
                  <a:pt x="2195409" y="426042"/>
                  <a:pt x="2069880" y="459756"/>
                  <a:pt x="2212258" y="459756"/>
                </a:cubicBezTo>
                <a:cubicBezTo>
                  <a:pt x="2227804" y="459756"/>
                  <a:pt x="2241208" y="447788"/>
                  <a:pt x="2256503" y="445007"/>
                </a:cubicBezTo>
                <a:cubicBezTo>
                  <a:pt x="2295499" y="437917"/>
                  <a:pt x="2335161" y="435175"/>
                  <a:pt x="2374490" y="430259"/>
                </a:cubicBezTo>
                <a:cubicBezTo>
                  <a:pt x="2477726" y="395845"/>
                  <a:pt x="2379228" y="426362"/>
                  <a:pt x="2580968" y="386014"/>
                </a:cubicBezTo>
                <a:cubicBezTo>
                  <a:pt x="2743391" y="353529"/>
                  <a:pt x="2492789" y="389661"/>
                  <a:pt x="2757948" y="356517"/>
                </a:cubicBezTo>
                <a:cubicBezTo>
                  <a:pt x="2772696" y="346685"/>
                  <a:pt x="2785995" y="334219"/>
                  <a:pt x="2802193" y="327020"/>
                </a:cubicBezTo>
                <a:cubicBezTo>
                  <a:pt x="2906356" y="280725"/>
                  <a:pt x="2952736" y="292750"/>
                  <a:pt x="3082413" y="282775"/>
                </a:cubicBezTo>
                <a:cubicBezTo>
                  <a:pt x="3227556" y="186012"/>
                  <a:pt x="3118974" y="245885"/>
                  <a:pt x="3495368" y="268026"/>
                </a:cubicBezTo>
                <a:cubicBezTo>
                  <a:pt x="3539808" y="270640"/>
                  <a:pt x="3583786" y="278554"/>
                  <a:pt x="3628103" y="282775"/>
                </a:cubicBezTo>
                <a:cubicBezTo>
                  <a:pt x="3687034" y="288388"/>
                  <a:pt x="3746090" y="292607"/>
                  <a:pt x="3805084" y="297523"/>
                </a:cubicBezTo>
                <a:cubicBezTo>
                  <a:pt x="3824748" y="307355"/>
                  <a:pt x="3842748" y="321688"/>
                  <a:pt x="3864077" y="327020"/>
                </a:cubicBezTo>
                <a:cubicBezTo>
                  <a:pt x="3902529" y="336633"/>
                  <a:pt x="3943108" y="334464"/>
                  <a:pt x="3982064" y="341768"/>
                </a:cubicBezTo>
                <a:cubicBezTo>
                  <a:pt x="4021909" y="349239"/>
                  <a:pt x="4060940" y="360598"/>
                  <a:pt x="4100051" y="371265"/>
                </a:cubicBezTo>
                <a:cubicBezTo>
                  <a:pt x="4115050" y="375356"/>
                  <a:pt x="4130392" y="379061"/>
                  <a:pt x="4144297" y="386014"/>
                </a:cubicBezTo>
                <a:cubicBezTo>
                  <a:pt x="4160151" y="393941"/>
                  <a:pt x="4173794" y="405678"/>
                  <a:pt x="4188542" y="415510"/>
                </a:cubicBezTo>
                <a:cubicBezTo>
                  <a:pt x="4370439" y="410594"/>
                  <a:pt x="4552754" y="414041"/>
                  <a:pt x="4734232" y="400762"/>
                </a:cubicBezTo>
                <a:cubicBezTo>
                  <a:pt x="4756159" y="399158"/>
                  <a:pt x="4773018" y="379926"/>
                  <a:pt x="4793226" y="371265"/>
                </a:cubicBezTo>
                <a:cubicBezTo>
                  <a:pt x="4807515" y="365141"/>
                  <a:pt x="4822723" y="361433"/>
                  <a:pt x="4837471" y="356517"/>
                </a:cubicBezTo>
                <a:cubicBezTo>
                  <a:pt x="4847303" y="341769"/>
                  <a:pt x="4850770" y="319471"/>
                  <a:pt x="4866968" y="312272"/>
                </a:cubicBezTo>
                <a:cubicBezTo>
                  <a:pt x="4898734" y="298154"/>
                  <a:pt x="4935601" y="300819"/>
                  <a:pt x="4970206" y="297523"/>
                </a:cubicBezTo>
                <a:cubicBezTo>
                  <a:pt x="5038897" y="290981"/>
                  <a:pt x="5107858" y="287691"/>
                  <a:pt x="5176684" y="282775"/>
                </a:cubicBezTo>
                <a:cubicBezTo>
                  <a:pt x="5191432" y="277859"/>
                  <a:pt x="5205847" y="271797"/>
                  <a:pt x="5220929" y="268026"/>
                </a:cubicBezTo>
                <a:cubicBezTo>
                  <a:pt x="5492622" y="200103"/>
                  <a:pt x="5463614" y="235558"/>
                  <a:pt x="5899355" y="223781"/>
                </a:cubicBezTo>
                <a:cubicBezTo>
                  <a:pt x="5997677" y="228697"/>
                  <a:pt x="6095877" y="238530"/>
                  <a:pt x="6194322" y="238530"/>
                </a:cubicBezTo>
                <a:cubicBezTo>
                  <a:pt x="6226439" y="238530"/>
                  <a:pt x="6266267" y="215987"/>
                  <a:pt x="6297561" y="209033"/>
                </a:cubicBezTo>
                <a:cubicBezTo>
                  <a:pt x="6326752" y="202546"/>
                  <a:pt x="6356554" y="199201"/>
                  <a:pt x="6386051" y="194285"/>
                </a:cubicBezTo>
                <a:cubicBezTo>
                  <a:pt x="6723452" y="242484"/>
                  <a:pt x="6304241" y="194285"/>
                  <a:pt x="6563032" y="194285"/>
                </a:cubicBezTo>
                <a:cubicBezTo>
                  <a:pt x="6632033" y="194285"/>
                  <a:pt x="6700683" y="204117"/>
                  <a:pt x="6769509" y="209033"/>
                </a:cubicBezTo>
                <a:cubicBezTo>
                  <a:pt x="6828503" y="204117"/>
                  <a:pt x="6887292" y="194285"/>
                  <a:pt x="6946490" y="194285"/>
                </a:cubicBezTo>
                <a:cubicBezTo>
                  <a:pt x="6966760" y="194285"/>
                  <a:pt x="6985254" y="207769"/>
                  <a:pt x="7005484" y="209033"/>
                </a:cubicBezTo>
                <a:cubicBezTo>
                  <a:pt x="7291992" y="226939"/>
                  <a:pt x="7418749" y="223781"/>
                  <a:pt x="7683909" y="223781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7" name="Forme libre 26"/>
          <p:cNvSpPr/>
          <p:nvPr/>
        </p:nvSpPr>
        <p:spPr>
          <a:xfrm>
            <a:off x="7964129" y="2168013"/>
            <a:ext cx="958645" cy="30334"/>
          </a:xfrm>
          <a:custGeom>
            <a:avLst/>
            <a:gdLst>
              <a:gd name="connsiteX0" fmla="*/ 0 w 958645"/>
              <a:gd name="connsiteY0" fmla="*/ 0 h 30334"/>
              <a:gd name="connsiteX1" fmla="*/ 147484 w 958645"/>
              <a:gd name="connsiteY1" fmla="*/ 14748 h 30334"/>
              <a:gd name="connsiteX2" fmla="*/ 958645 w 958645"/>
              <a:gd name="connsiteY2" fmla="*/ 29497 h 3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645" h="30334">
                <a:moveTo>
                  <a:pt x="0" y="0"/>
                </a:moveTo>
                <a:cubicBezTo>
                  <a:pt x="49161" y="4916"/>
                  <a:pt x="98108" y="13015"/>
                  <a:pt x="147484" y="14748"/>
                </a:cubicBezTo>
                <a:cubicBezTo>
                  <a:pt x="591671" y="30334"/>
                  <a:pt x="658610" y="29497"/>
                  <a:pt x="958645" y="29497"/>
                </a:cubicBez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sp>
        <p:nvSpPr>
          <p:cNvPr id="28" name="ZoneTexte 27"/>
          <p:cNvSpPr txBox="1"/>
          <p:nvPr/>
        </p:nvSpPr>
        <p:spPr>
          <a:xfrm>
            <a:off x="3857620" y="164305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MA" dirty="0"/>
          </a:p>
        </p:txBody>
      </p:sp>
      <p:cxnSp>
        <p:nvCxnSpPr>
          <p:cNvPr id="31" name="Connecteur droit avec flèche 30"/>
          <p:cNvCxnSpPr/>
          <p:nvPr/>
        </p:nvCxnSpPr>
        <p:spPr>
          <a:xfrm rot="16200000" flipH="1">
            <a:off x="1571604" y="1571612"/>
            <a:ext cx="1928826" cy="714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643042" y="214290"/>
            <a:ext cx="17859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MA" sz="2400" b="1" dirty="0" smtClean="0">
                <a:solidFill>
                  <a:schemeClr val="bg1"/>
                </a:solidFill>
              </a:rPr>
              <a:t>مساحة </a:t>
            </a:r>
            <a:r>
              <a:rPr lang="ar-MA" sz="2400" b="1" dirty="0" err="1" smtClean="0">
                <a:solidFill>
                  <a:schemeClr val="bg1"/>
                </a:solidFill>
              </a:rPr>
              <a:t>الحت</a:t>
            </a:r>
            <a:r>
              <a:rPr lang="ar-MA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B</a:t>
            </a:r>
            <a:endParaRPr lang="ar-MA" sz="2400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 rot="5400000">
            <a:off x="6893735" y="2678901"/>
            <a:ext cx="2071702" cy="158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H="1">
            <a:off x="5429256" y="714356"/>
            <a:ext cx="1071570" cy="78581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143372" y="214290"/>
            <a:ext cx="18573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M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مساحة </a:t>
            </a:r>
            <a:r>
              <a:rPr lang="ar-MA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الحت</a:t>
            </a:r>
            <a:r>
              <a:rPr lang="ar-M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endParaRPr lang="ar-MA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5397910" y="1633374"/>
            <a:ext cx="3554361" cy="696871"/>
          </a:xfrm>
          <a:custGeom>
            <a:avLst/>
            <a:gdLst>
              <a:gd name="connsiteX0" fmla="*/ 0 w 3554361"/>
              <a:gd name="connsiteY0" fmla="*/ 696871 h 696871"/>
              <a:gd name="connsiteX1" fmla="*/ 88490 w 3554361"/>
              <a:gd name="connsiteY1" fmla="*/ 637878 h 696871"/>
              <a:gd name="connsiteX2" fmla="*/ 176980 w 3554361"/>
              <a:gd name="connsiteY2" fmla="*/ 593632 h 696871"/>
              <a:gd name="connsiteX3" fmla="*/ 206477 w 3554361"/>
              <a:gd name="connsiteY3" fmla="*/ 534639 h 696871"/>
              <a:gd name="connsiteX4" fmla="*/ 250722 w 3554361"/>
              <a:gd name="connsiteY4" fmla="*/ 505142 h 696871"/>
              <a:gd name="connsiteX5" fmla="*/ 265471 w 3554361"/>
              <a:gd name="connsiteY5" fmla="*/ 460897 h 696871"/>
              <a:gd name="connsiteX6" fmla="*/ 309716 w 3554361"/>
              <a:gd name="connsiteY6" fmla="*/ 446149 h 696871"/>
              <a:gd name="connsiteX7" fmla="*/ 398206 w 3554361"/>
              <a:gd name="connsiteY7" fmla="*/ 431400 h 696871"/>
              <a:gd name="connsiteX8" fmla="*/ 516193 w 3554361"/>
              <a:gd name="connsiteY8" fmla="*/ 372407 h 696871"/>
              <a:gd name="connsiteX9" fmla="*/ 589935 w 3554361"/>
              <a:gd name="connsiteY9" fmla="*/ 298665 h 696871"/>
              <a:gd name="connsiteX10" fmla="*/ 619432 w 3554361"/>
              <a:gd name="connsiteY10" fmla="*/ 254420 h 696871"/>
              <a:gd name="connsiteX11" fmla="*/ 707922 w 3554361"/>
              <a:gd name="connsiteY11" fmla="*/ 210174 h 696871"/>
              <a:gd name="connsiteX12" fmla="*/ 781664 w 3554361"/>
              <a:gd name="connsiteY12" fmla="*/ 121684 h 696871"/>
              <a:gd name="connsiteX13" fmla="*/ 811161 w 3554361"/>
              <a:gd name="connsiteY13" fmla="*/ 77439 h 696871"/>
              <a:gd name="connsiteX14" fmla="*/ 870155 w 3554361"/>
              <a:gd name="connsiteY14" fmla="*/ 62691 h 696871"/>
              <a:gd name="connsiteX15" fmla="*/ 1047135 w 3554361"/>
              <a:gd name="connsiteY15" fmla="*/ 33194 h 696871"/>
              <a:gd name="connsiteX16" fmla="*/ 1430593 w 3554361"/>
              <a:gd name="connsiteY16" fmla="*/ 47942 h 696871"/>
              <a:gd name="connsiteX17" fmla="*/ 1607574 w 3554361"/>
              <a:gd name="connsiteY17" fmla="*/ 18445 h 696871"/>
              <a:gd name="connsiteX18" fmla="*/ 1961535 w 3554361"/>
              <a:gd name="connsiteY18" fmla="*/ 47942 h 696871"/>
              <a:gd name="connsiteX19" fmla="*/ 2035277 w 3554361"/>
              <a:gd name="connsiteY19" fmla="*/ 33194 h 696871"/>
              <a:gd name="connsiteX20" fmla="*/ 2079522 w 3554361"/>
              <a:gd name="connsiteY20" fmla="*/ 3697 h 696871"/>
              <a:gd name="connsiteX21" fmla="*/ 2212258 w 3554361"/>
              <a:gd name="connsiteY21" fmla="*/ 18445 h 696871"/>
              <a:gd name="connsiteX22" fmla="*/ 2256503 w 3554361"/>
              <a:gd name="connsiteY22" fmla="*/ 33194 h 696871"/>
              <a:gd name="connsiteX23" fmla="*/ 2625213 w 3554361"/>
              <a:gd name="connsiteY23" fmla="*/ 62691 h 696871"/>
              <a:gd name="connsiteX24" fmla="*/ 3229896 w 3554361"/>
              <a:gd name="connsiteY24" fmla="*/ 77439 h 696871"/>
              <a:gd name="connsiteX25" fmla="*/ 3274142 w 3554361"/>
              <a:gd name="connsiteY25" fmla="*/ 62691 h 696871"/>
              <a:gd name="connsiteX26" fmla="*/ 3392129 w 3554361"/>
              <a:gd name="connsiteY26" fmla="*/ 62691 h 696871"/>
              <a:gd name="connsiteX27" fmla="*/ 3451122 w 3554361"/>
              <a:gd name="connsiteY27" fmla="*/ 77439 h 696871"/>
              <a:gd name="connsiteX28" fmla="*/ 3554361 w 3554361"/>
              <a:gd name="connsiteY28" fmla="*/ 62691 h 69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4361" h="696871">
                <a:moveTo>
                  <a:pt x="0" y="696871"/>
                </a:moveTo>
                <a:cubicBezTo>
                  <a:pt x="83875" y="612996"/>
                  <a:pt x="3113" y="680566"/>
                  <a:pt x="88490" y="637878"/>
                </a:cubicBezTo>
                <a:cubicBezTo>
                  <a:pt x="202858" y="580694"/>
                  <a:pt x="65762" y="630706"/>
                  <a:pt x="176980" y="593632"/>
                </a:cubicBezTo>
                <a:cubicBezTo>
                  <a:pt x="186812" y="573968"/>
                  <a:pt x="192402" y="551529"/>
                  <a:pt x="206477" y="534639"/>
                </a:cubicBezTo>
                <a:cubicBezTo>
                  <a:pt x="217825" y="521022"/>
                  <a:pt x="239649" y="518983"/>
                  <a:pt x="250722" y="505142"/>
                </a:cubicBezTo>
                <a:cubicBezTo>
                  <a:pt x="260434" y="493003"/>
                  <a:pt x="254478" y="471890"/>
                  <a:pt x="265471" y="460897"/>
                </a:cubicBezTo>
                <a:cubicBezTo>
                  <a:pt x="276464" y="449904"/>
                  <a:pt x="294540" y="449521"/>
                  <a:pt x="309716" y="446149"/>
                </a:cubicBezTo>
                <a:cubicBezTo>
                  <a:pt x="338907" y="439662"/>
                  <a:pt x="368709" y="436316"/>
                  <a:pt x="398206" y="431400"/>
                </a:cubicBezTo>
                <a:cubicBezTo>
                  <a:pt x="437535" y="411736"/>
                  <a:pt x="491802" y="408993"/>
                  <a:pt x="516193" y="372407"/>
                </a:cubicBezTo>
                <a:cubicBezTo>
                  <a:pt x="555522" y="313413"/>
                  <a:pt x="530941" y="337993"/>
                  <a:pt x="589935" y="298665"/>
                </a:cubicBezTo>
                <a:cubicBezTo>
                  <a:pt x="599767" y="283917"/>
                  <a:pt x="606898" y="266954"/>
                  <a:pt x="619432" y="254420"/>
                </a:cubicBezTo>
                <a:cubicBezTo>
                  <a:pt x="648022" y="225830"/>
                  <a:pt x="671937" y="222170"/>
                  <a:pt x="707922" y="210174"/>
                </a:cubicBezTo>
                <a:cubicBezTo>
                  <a:pt x="771203" y="83615"/>
                  <a:pt x="698280" y="205068"/>
                  <a:pt x="781664" y="121684"/>
                </a:cubicBezTo>
                <a:cubicBezTo>
                  <a:pt x="794198" y="109150"/>
                  <a:pt x="796413" y="87271"/>
                  <a:pt x="811161" y="77439"/>
                </a:cubicBezTo>
                <a:cubicBezTo>
                  <a:pt x="828027" y="66195"/>
                  <a:pt x="850232" y="66426"/>
                  <a:pt x="870155" y="62691"/>
                </a:cubicBezTo>
                <a:cubicBezTo>
                  <a:pt x="928938" y="51669"/>
                  <a:pt x="988142" y="43026"/>
                  <a:pt x="1047135" y="33194"/>
                </a:cubicBezTo>
                <a:cubicBezTo>
                  <a:pt x="1174954" y="38110"/>
                  <a:pt x="1302723" y="51307"/>
                  <a:pt x="1430593" y="47942"/>
                </a:cubicBezTo>
                <a:cubicBezTo>
                  <a:pt x="1490380" y="46369"/>
                  <a:pt x="1547767" y="18445"/>
                  <a:pt x="1607574" y="18445"/>
                </a:cubicBezTo>
                <a:cubicBezTo>
                  <a:pt x="1725970" y="18445"/>
                  <a:pt x="1961535" y="47942"/>
                  <a:pt x="1961535" y="47942"/>
                </a:cubicBezTo>
                <a:cubicBezTo>
                  <a:pt x="1986116" y="43026"/>
                  <a:pt x="2011806" y="41996"/>
                  <a:pt x="2035277" y="33194"/>
                </a:cubicBezTo>
                <a:cubicBezTo>
                  <a:pt x="2051874" y="26970"/>
                  <a:pt x="2061858" y="5169"/>
                  <a:pt x="2079522" y="3697"/>
                </a:cubicBezTo>
                <a:cubicBezTo>
                  <a:pt x="2123886" y="0"/>
                  <a:pt x="2168013" y="13529"/>
                  <a:pt x="2212258" y="18445"/>
                </a:cubicBezTo>
                <a:cubicBezTo>
                  <a:pt x="2227006" y="23361"/>
                  <a:pt x="2241327" y="29822"/>
                  <a:pt x="2256503" y="33194"/>
                </a:cubicBezTo>
                <a:cubicBezTo>
                  <a:pt x="2373959" y="59296"/>
                  <a:pt x="2513120" y="58955"/>
                  <a:pt x="2625213" y="62691"/>
                </a:cubicBezTo>
                <a:lnTo>
                  <a:pt x="3229896" y="77439"/>
                </a:lnTo>
                <a:cubicBezTo>
                  <a:pt x="3244645" y="72523"/>
                  <a:pt x="3258596" y="62691"/>
                  <a:pt x="3274142" y="62691"/>
                </a:cubicBezTo>
                <a:cubicBezTo>
                  <a:pt x="3416520" y="62691"/>
                  <a:pt x="3290991" y="96403"/>
                  <a:pt x="3392129" y="62691"/>
                </a:cubicBezTo>
                <a:cubicBezTo>
                  <a:pt x="3411793" y="67607"/>
                  <a:pt x="3430852" y="77439"/>
                  <a:pt x="3451122" y="77439"/>
                </a:cubicBezTo>
                <a:cubicBezTo>
                  <a:pt x="3485884" y="77439"/>
                  <a:pt x="3554361" y="62691"/>
                  <a:pt x="3554361" y="62691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MA"/>
          </a:p>
        </p:txBody>
      </p:sp>
      <p:cxnSp>
        <p:nvCxnSpPr>
          <p:cNvPr id="42" name="Connecteur droit avec flèche 41"/>
          <p:cNvCxnSpPr>
            <a:stCxn id="23" idx="2"/>
          </p:cNvCxnSpPr>
          <p:nvPr/>
        </p:nvCxnSpPr>
        <p:spPr>
          <a:xfrm rot="5400000">
            <a:off x="7596327" y="1917014"/>
            <a:ext cx="1202304" cy="3929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  <p:bldP spid="20" grpId="0" animBg="1"/>
      <p:bldP spid="23" grpId="0" animBg="1"/>
      <p:bldP spid="26" grpId="0" animBg="1"/>
      <p:bldP spid="27" grpId="0" animBg="1"/>
      <p:bldP spid="32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ZoneTexte 3"/>
          <p:cNvSpPr txBox="1"/>
          <p:nvPr/>
        </p:nvSpPr>
        <p:spPr>
          <a:xfrm>
            <a:off x="214282" y="0"/>
            <a:ext cx="864399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ar-MA" sz="3200" b="1" dirty="0" smtClean="0"/>
              <a:t>ترتيب الأحداث كالتالي :</a:t>
            </a:r>
            <a:endParaRPr lang="ar-MA" sz="3200" b="1" dirty="0"/>
          </a:p>
        </p:txBody>
      </p:sp>
      <p:pic>
        <p:nvPicPr>
          <p:cNvPr id="7" name="Espace réservé du contenu 6" descr="montagne noire- 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976352"/>
          </a:xfrm>
        </p:spPr>
      </p:pic>
      <p:pic>
        <p:nvPicPr>
          <p:cNvPr id="8" name="Image 7" descr="montagne noire-  2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" y="571480"/>
            <a:ext cx="9129710" cy="3929090"/>
          </a:xfrm>
          <a:prstGeom prst="rect">
            <a:avLst/>
          </a:prstGeom>
        </p:spPr>
      </p:pic>
      <p:pic>
        <p:nvPicPr>
          <p:cNvPr id="9" name="Image 8" descr="montagne noire-  3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480"/>
            <a:ext cx="9144000" cy="3929090"/>
          </a:xfrm>
          <a:prstGeom prst="rect">
            <a:avLst/>
          </a:prstGeom>
        </p:spPr>
      </p:pic>
      <p:pic>
        <p:nvPicPr>
          <p:cNvPr id="10" name="Image 9" descr="montagne noire-  4 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9144000" cy="3929090"/>
          </a:xfrm>
          <a:prstGeom prst="rect">
            <a:avLst/>
          </a:prstGeom>
        </p:spPr>
      </p:pic>
      <p:pic>
        <p:nvPicPr>
          <p:cNvPr id="11" name="Image 10" descr="montagne noire-  5 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480"/>
            <a:ext cx="9144000" cy="3929090"/>
          </a:xfrm>
          <a:prstGeom prst="rect">
            <a:avLst/>
          </a:prstGeom>
        </p:spPr>
      </p:pic>
      <p:pic>
        <p:nvPicPr>
          <p:cNvPr id="12" name="Image 11" descr="montagne noire-  6 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0042"/>
            <a:ext cx="9144000" cy="4000528"/>
          </a:xfrm>
          <a:prstGeom prst="rect">
            <a:avLst/>
          </a:prstGeom>
        </p:spPr>
      </p:pic>
      <p:pic>
        <p:nvPicPr>
          <p:cNvPr id="13" name="Image 12" descr="montagne noire-  7 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0042"/>
            <a:ext cx="9144000" cy="4000528"/>
          </a:xfrm>
          <a:prstGeom prst="rect">
            <a:avLst/>
          </a:prstGeom>
        </p:spPr>
      </p:pic>
      <p:pic>
        <p:nvPicPr>
          <p:cNvPr id="14" name="Image 13" descr="montagne noire-  8 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0042"/>
            <a:ext cx="9144000" cy="4000528"/>
          </a:xfrm>
          <a:prstGeom prst="rect">
            <a:avLst/>
          </a:prstGeom>
        </p:spPr>
      </p:pic>
      <p:pic>
        <p:nvPicPr>
          <p:cNvPr id="15" name="Image 14" descr="montagne noire-  9 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00042"/>
            <a:ext cx="914400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FF0000"/>
                </a:solidFill>
              </a:rPr>
              <a:t>المثال الرابع : </a:t>
            </a:r>
            <a:r>
              <a:rPr lang="ar-MA" sz="2800" b="1" dirty="0" smtClean="0"/>
              <a:t>استرداد التاريخ الجيولوجي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الجغرافية القديمة لمنطقة فاس انطلاقا من المقطع الجيولوجي شمال جنوب  مرورا بوادي الزيتون:</a:t>
            </a:r>
            <a:endParaRPr lang="ar-MA" sz="2800" b="1" dirty="0"/>
          </a:p>
        </p:txBody>
      </p:sp>
      <p:pic>
        <p:nvPicPr>
          <p:cNvPr id="7" name="Espace réservé du contenu 6" descr="coupe f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778"/>
            <a:ext cx="9148635" cy="4929222"/>
          </a:xfrm>
        </p:spPr>
      </p:pic>
      <p:sp>
        <p:nvSpPr>
          <p:cNvPr id="5" name="ZoneTexte 4"/>
          <p:cNvSpPr txBox="1"/>
          <p:nvPr/>
        </p:nvSpPr>
        <p:spPr>
          <a:xfrm>
            <a:off x="0" y="1071546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4400" b="1" dirty="0" smtClean="0">
                <a:solidFill>
                  <a:srgbClr val="FFFF00"/>
                </a:solidFill>
              </a:rPr>
              <a:t>المصدر :مركز الأدوات </a:t>
            </a:r>
            <a:r>
              <a:rPr lang="ar-MA" sz="4400" b="1" dirty="0" err="1" smtClean="0">
                <a:solidFill>
                  <a:srgbClr val="FFFF00"/>
                </a:solidFill>
              </a:rPr>
              <a:t>و</a:t>
            </a:r>
            <a:r>
              <a:rPr lang="ar-MA" sz="4400" b="1" dirty="0" smtClean="0">
                <a:solidFill>
                  <a:srgbClr val="FFFF00"/>
                </a:solidFill>
              </a:rPr>
              <a:t> الوثائق  </a:t>
            </a:r>
            <a:r>
              <a:rPr lang="fr-FR" sz="4400" b="1" dirty="0" smtClean="0">
                <a:solidFill>
                  <a:srgbClr val="FFFF00"/>
                </a:solidFill>
              </a:rPr>
              <a:t>CMD </a:t>
            </a:r>
            <a:r>
              <a:rPr lang="fr-FR" sz="4400" b="1" dirty="0" err="1" smtClean="0">
                <a:solidFill>
                  <a:srgbClr val="FFFF00"/>
                </a:solidFill>
              </a:rPr>
              <a:t>Fes</a:t>
            </a:r>
            <a:endParaRPr lang="ar-M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MA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" y="0"/>
          <a:ext cx="9144000" cy="67628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31809"/>
                <a:gridCol w="3491226"/>
                <a:gridCol w="1050210"/>
                <a:gridCol w="1248897"/>
                <a:gridCol w="1021858"/>
              </a:tblGrid>
              <a:tr h="910086">
                <a:tc>
                  <a:txBody>
                    <a:bodyPr/>
                    <a:lstStyle/>
                    <a:p>
                      <a:pPr rtl="1"/>
                      <a:r>
                        <a:rPr lang="ar-MA" sz="2400" dirty="0" err="1" smtClean="0">
                          <a:solidFill>
                            <a:schemeClr val="tx1"/>
                          </a:solidFill>
                        </a:rPr>
                        <a:t>سحنات</a:t>
                      </a:r>
                      <a:endParaRPr lang="ar-MA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r>
                        <a:rPr lang="ar-MA" sz="2400" dirty="0" smtClean="0">
                          <a:solidFill>
                            <a:schemeClr val="tx1"/>
                          </a:solidFill>
                        </a:rPr>
                        <a:t>صخرية</a:t>
                      </a:r>
                      <a:endParaRPr lang="ar-M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4000" dirty="0" smtClean="0">
                          <a:solidFill>
                            <a:schemeClr val="tx1"/>
                          </a:solidFill>
                        </a:rPr>
                        <a:t>المحتوى </a:t>
                      </a:r>
                      <a:r>
                        <a:rPr lang="ar-MA" sz="4000" dirty="0" err="1" smtClean="0">
                          <a:solidFill>
                            <a:schemeClr val="tx1"/>
                          </a:solidFill>
                        </a:rPr>
                        <a:t>الاستحاثي</a:t>
                      </a:r>
                      <a:endParaRPr lang="ar-M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800" dirty="0" smtClean="0">
                          <a:solidFill>
                            <a:schemeClr val="tx1"/>
                          </a:solidFill>
                        </a:rPr>
                        <a:t>الحقب</a:t>
                      </a:r>
                      <a:endParaRPr lang="ar-M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3200" dirty="0" smtClean="0">
                          <a:solidFill>
                            <a:schemeClr val="tx1"/>
                          </a:solidFill>
                        </a:rPr>
                        <a:t>الدور</a:t>
                      </a:r>
                      <a:endParaRPr lang="ar-M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dirty="0" smtClean="0">
                          <a:solidFill>
                            <a:schemeClr val="tx1"/>
                          </a:solidFill>
                        </a:rPr>
                        <a:t>ملايين</a:t>
                      </a:r>
                    </a:p>
                    <a:p>
                      <a:pPr rtl="1"/>
                      <a:r>
                        <a:rPr lang="ar-MA" sz="2400" dirty="0" smtClean="0">
                          <a:solidFill>
                            <a:schemeClr val="tx1"/>
                          </a:solidFill>
                        </a:rPr>
                        <a:t>السنين</a:t>
                      </a:r>
                      <a:endParaRPr lang="ar-M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5662">
                <a:tc rowSpan="2"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كلس</a:t>
                      </a:r>
                    </a:p>
                    <a:p>
                      <a:pPr rtl="1"/>
                      <a:r>
                        <a:rPr lang="ar-MA" sz="2000" b="1" dirty="0" smtClean="0"/>
                        <a:t> </a:t>
                      </a:r>
                      <a:r>
                        <a:rPr lang="ar-MA" sz="2000" b="1" dirty="0" err="1" smtClean="0"/>
                        <a:t>بُحيري</a:t>
                      </a:r>
                      <a:endParaRPr lang="ar-MA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fr-FR" dirty="0" err="1" smtClean="0"/>
                        <a:t>Helix</a:t>
                      </a:r>
                      <a:r>
                        <a:rPr lang="fr-FR" dirty="0" smtClean="0"/>
                        <a:t>  </a:t>
                      </a:r>
                      <a:r>
                        <a:rPr lang="ar-MA" sz="2400" b="1" dirty="0" err="1" smtClean="0"/>
                        <a:t>حلزونة</a:t>
                      </a:r>
                      <a:endParaRPr lang="ar-MA" sz="2400" b="1" dirty="0" smtClean="0"/>
                    </a:p>
                    <a:p>
                      <a:pPr rtl="1"/>
                      <a:r>
                        <a:rPr lang="ar-MA" sz="2400" b="1" dirty="0" smtClean="0"/>
                        <a:t>المياه العذبة</a:t>
                      </a:r>
                      <a:endParaRPr lang="ar-MA" sz="24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r>
                        <a:rPr lang="ar-MA" sz="2800" b="1" dirty="0" smtClean="0"/>
                        <a:t>الثالث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بليوسين</a:t>
                      </a:r>
                      <a:endParaRPr lang="ar-M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-1</a:t>
                      </a:r>
                    </a:p>
                    <a:p>
                      <a:pPr rtl="1"/>
                      <a:r>
                        <a:rPr lang="ar-MA" sz="2000" b="1" dirty="0" smtClean="0"/>
                        <a:t>-12</a:t>
                      </a:r>
                      <a:endParaRPr lang="ar-MA" sz="2000" b="1" dirty="0"/>
                    </a:p>
                  </a:txBody>
                  <a:tcPr/>
                </a:tc>
              </a:tr>
              <a:tr h="316942">
                <a:tc vMerge="1">
                  <a:txBody>
                    <a:bodyPr/>
                    <a:lstStyle/>
                    <a:p>
                      <a:pPr rtl="1"/>
                      <a:endParaRPr lang="ar-MA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الميوسين</a:t>
                      </a:r>
                      <a:endParaRPr lang="ar-MA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-12 </a:t>
                      </a:r>
                    </a:p>
                    <a:p>
                      <a:pPr rtl="1"/>
                      <a:r>
                        <a:rPr lang="ar-MA" sz="2000" b="1" dirty="0" smtClean="0"/>
                        <a:t>- 28</a:t>
                      </a:r>
                      <a:endParaRPr lang="ar-MA" sz="2000" b="1" dirty="0"/>
                    </a:p>
                  </a:txBody>
                  <a:tcPr/>
                </a:tc>
              </a:tr>
              <a:tr h="885752">
                <a:tc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سجيل </a:t>
                      </a:r>
                    </a:p>
                    <a:p>
                      <a:pPr rtl="1"/>
                      <a:r>
                        <a:rPr lang="ar-MA" sz="2000" b="1" dirty="0" smtClean="0"/>
                        <a:t>أزرق</a:t>
                      </a:r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المنخربات</a:t>
                      </a:r>
                      <a:endParaRPr lang="ar-MA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825662"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smtClean="0"/>
                        <a:t>سجيل</a:t>
                      </a:r>
                      <a:endParaRPr lang="ar-M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الأمونيت</a:t>
                      </a:r>
                      <a:endParaRPr lang="ar-MA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MA" sz="3600" b="1" dirty="0" smtClean="0"/>
                        <a:t>الثاني</a:t>
                      </a:r>
                      <a:endParaRPr lang="ar-MA" sz="3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ar-MA" sz="2400" b="1" dirty="0" smtClean="0"/>
                    </a:p>
                    <a:p>
                      <a:pPr rtl="1"/>
                      <a:r>
                        <a:rPr lang="ar-MA" sz="2400" b="1" dirty="0" err="1" smtClean="0"/>
                        <a:t>الجوراسي</a:t>
                      </a:r>
                      <a:endParaRPr lang="ar-MA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>
                        <a:buFontTx/>
                        <a:buChar char="-"/>
                      </a:pPr>
                      <a:r>
                        <a:rPr lang="ar-MA" sz="2000" b="0" dirty="0" smtClean="0"/>
                        <a:t> </a:t>
                      </a:r>
                      <a:r>
                        <a:rPr lang="ar-MA" sz="2000" b="1" dirty="0" smtClean="0"/>
                        <a:t>130 </a:t>
                      </a:r>
                    </a:p>
                    <a:p>
                      <a:pPr rtl="1">
                        <a:buFontTx/>
                        <a:buChar char="-"/>
                      </a:pPr>
                      <a:endParaRPr lang="ar-MA" sz="2000" b="1" dirty="0"/>
                    </a:p>
                    <a:p>
                      <a:pPr rtl="1"/>
                      <a:endParaRPr lang="ar-MA" sz="2000" b="1" dirty="0" smtClean="0"/>
                    </a:p>
                    <a:p>
                      <a:pPr rtl="1"/>
                      <a:endParaRPr lang="ar-MA" sz="2000" b="1" dirty="0" smtClean="0"/>
                    </a:p>
                    <a:p>
                      <a:pPr rtl="1"/>
                      <a:r>
                        <a:rPr lang="ar-MA" sz="2000" b="1" dirty="0" smtClean="0"/>
                        <a:t>- 155</a:t>
                      </a:r>
                      <a:endParaRPr lang="ar-MA" sz="2000" b="1" dirty="0"/>
                    </a:p>
                  </a:txBody>
                  <a:tcPr/>
                </a:tc>
              </a:tr>
              <a:tr h="1307970">
                <a:tc>
                  <a:txBody>
                    <a:bodyPr/>
                    <a:lstStyle/>
                    <a:p>
                      <a:pPr rtl="1"/>
                      <a:r>
                        <a:rPr lang="ar-MA" sz="2000" b="1" dirty="0" smtClean="0"/>
                        <a:t>كلس</a:t>
                      </a:r>
                    </a:p>
                    <a:p>
                      <a:pPr rtl="1"/>
                      <a:r>
                        <a:rPr lang="ar-MA" sz="2000" b="1" dirty="0" err="1" smtClean="0"/>
                        <a:t>دولوميتي</a:t>
                      </a:r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صفائحيات</a:t>
                      </a:r>
                      <a:endParaRPr lang="ar-MA" sz="2400" b="1" dirty="0" smtClean="0"/>
                    </a:p>
                    <a:p>
                      <a:pPr rtl="1"/>
                      <a:r>
                        <a:rPr lang="ar-MA" sz="2400" b="1" baseline="0" dirty="0" smtClean="0"/>
                        <a:t> </a:t>
                      </a:r>
                      <a:r>
                        <a:rPr lang="ar-MA" sz="2400" b="1" baseline="0" dirty="0" err="1" smtClean="0"/>
                        <a:t>الغلاصم</a:t>
                      </a:r>
                      <a:endParaRPr lang="ar-MA" sz="2400" b="1" baseline="0" dirty="0" smtClean="0"/>
                    </a:p>
                    <a:p>
                      <a:pPr rtl="1"/>
                      <a:r>
                        <a:rPr lang="fr-FR" sz="2000" b="1" baseline="0" dirty="0" err="1" smtClean="0"/>
                        <a:t>Terebratula</a:t>
                      </a:r>
                      <a:endParaRPr lang="ar-MA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</a:tr>
              <a:tr h="1690825">
                <a:tc>
                  <a:txBody>
                    <a:bodyPr/>
                    <a:lstStyle/>
                    <a:p>
                      <a:pPr rtl="1"/>
                      <a:r>
                        <a:rPr lang="ar-MA" sz="2800" b="1" dirty="0" err="1" smtClean="0"/>
                        <a:t>شيست</a:t>
                      </a:r>
                      <a:endParaRPr lang="fr-FR" sz="2800" b="1" dirty="0" smtClean="0"/>
                    </a:p>
                    <a:p>
                      <a:pPr rtl="1"/>
                      <a:r>
                        <a:rPr lang="ar-MA" sz="2800" b="1" dirty="0" smtClean="0"/>
                        <a:t>(قاعدة</a:t>
                      </a:r>
                    </a:p>
                    <a:p>
                      <a:pPr rtl="1"/>
                      <a:r>
                        <a:rPr lang="ar-MA" sz="2800" b="1" dirty="0" smtClean="0"/>
                        <a:t>صخرية)</a:t>
                      </a:r>
                      <a:endParaRPr lang="ar-M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sz="2400" b="1" dirty="0" smtClean="0"/>
                        <a:t>Spirifer</a:t>
                      </a:r>
                      <a:endParaRPr lang="fr-FR" sz="2800" b="1" dirty="0" smtClean="0"/>
                    </a:p>
                    <a:p>
                      <a:pPr rtl="1"/>
                      <a:r>
                        <a:rPr lang="ar-MA" sz="2000" b="1" dirty="0" smtClean="0"/>
                        <a:t>رخوي بحري</a:t>
                      </a:r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3200" b="1" dirty="0" smtClean="0"/>
                        <a:t>الأول</a:t>
                      </a:r>
                      <a:endParaRPr lang="ar-M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MA" sz="2400" b="1" dirty="0" err="1" smtClean="0"/>
                        <a:t>التفحمي</a:t>
                      </a:r>
                      <a:endParaRPr lang="ar-M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Tx/>
                        <a:buChar char="-"/>
                      </a:pPr>
                      <a:r>
                        <a:rPr lang="ar-MA" sz="2000" b="1" dirty="0" smtClean="0"/>
                        <a:t> 210</a:t>
                      </a:r>
                    </a:p>
                    <a:p>
                      <a:pPr rtl="1">
                        <a:buFontTx/>
                        <a:buNone/>
                      </a:pPr>
                      <a:r>
                        <a:rPr lang="ar-MA" sz="2000" b="1" dirty="0" smtClean="0"/>
                        <a:t>- 265</a:t>
                      </a:r>
                      <a:endParaRPr lang="ar-MA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214422"/>
            <a:ext cx="1000101" cy="71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85992"/>
            <a:ext cx="1000100" cy="618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71810"/>
            <a:ext cx="1025646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071942"/>
            <a:ext cx="960127" cy="71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214950"/>
            <a:ext cx="1000100" cy="70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Image 9" descr="helix-ramondi-en-lussatite_3844143-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928670"/>
            <a:ext cx="1285884" cy="1106394"/>
          </a:xfrm>
          <a:prstGeom prst="rect">
            <a:avLst/>
          </a:prstGeom>
        </p:spPr>
      </p:pic>
      <p:pic>
        <p:nvPicPr>
          <p:cNvPr id="11" name="Image 10" descr="Foramin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071678"/>
            <a:ext cx="1285884" cy="824829"/>
          </a:xfrm>
          <a:prstGeom prst="rect">
            <a:avLst/>
          </a:prstGeom>
        </p:spPr>
      </p:pic>
      <p:pic>
        <p:nvPicPr>
          <p:cNvPr id="12" name="Image 11" descr="etrebratul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1489" y="3786190"/>
            <a:ext cx="1461233" cy="1214446"/>
          </a:xfrm>
          <a:prstGeom prst="rect">
            <a:avLst/>
          </a:prstGeom>
        </p:spPr>
      </p:pic>
      <p:pic>
        <p:nvPicPr>
          <p:cNvPr id="13" name="Image 12" descr="Fos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5214950"/>
            <a:ext cx="2019300" cy="14382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86248" y="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MA" dirty="0"/>
          </a:p>
        </p:txBody>
      </p:sp>
      <p:pic>
        <p:nvPicPr>
          <p:cNvPr id="15" name="Image 14" descr="http://cecile.deneuvillers.free.fr/fossiles/thmb_Fossile00119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2928934"/>
            <a:ext cx="1285884" cy="7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الفرض 1با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86124"/>
            <a:ext cx="7786710" cy="3571876"/>
          </a:xfrm>
        </p:spPr>
      </p:pic>
      <p:pic>
        <p:nvPicPr>
          <p:cNvPr id="5" name="Image 4" descr="coupe f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716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86710" y="3786190"/>
            <a:ext cx="135729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ar-MA" sz="2400" b="1" dirty="0" smtClean="0"/>
              <a:t>مفتاح</a:t>
            </a:r>
          </a:p>
          <a:p>
            <a:r>
              <a:rPr lang="ar-MA" sz="2400" b="1" dirty="0" smtClean="0"/>
              <a:t>المقطع الجيولوجي</a:t>
            </a:r>
            <a:endParaRPr lang="ar-M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MA" sz="2000" b="1" dirty="0" smtClean="0"/>
              <a:t>انطلاقا من المقطع الجيولوجي </a:t>
            </a:r>
            <a:r>
              <a:rPr lang="ar-MA" sz="2000" b="1" dirty="0" err="1" smtClean="0"/>
              <a:t>و</a:t>
            </a:r>
            <a:r>
              <a:rPr lang="ar-MA" sz="2000" b="1" dirty="0" smtClean="0"/>
              <a:t> المفتاح :</a:t>
            </a:r>
          </a:p>
          <a:p>
            <a:r>
              <a:rPr lang="ar-MA" sz="2000" b="1" dirty="0" smtClean="0"/>
              <a:t>رتب الأحداث الجيولوجية </a:t>
            </a:r>
            <a:r>
              <a:rPr lang="ar-MA" sz="2000" b="1" dirty="0" err="1" smtClean="0"/>
              <a:t>ال</a:t>
            </a:r>
            <a:r>
              <a:rPr lang="ar-SA" sz="2000" b="1" dirty="0" smtClean="0"/>
              <a:t>أربعة</a:t>
            </a:r>
            <a:r>
              <a:rPr lang="ar-MA" sz="2000" b="1" dirty="0" smtClean="0"/>
              <a:t> التالية التي عرفتها منطقة فاس عبر الزمن الجيولوجي</a:t>
            </a:r>
            <a:r>
              <a:rPr lang="ar-SA" sz="2000" b="1" dirty="0" smtClean="0"/>
              <a:t> مستشهدا </a:t>
            </a:r>
            <a:r>
              <a:rPr lang="ar-SA" sz="2000" b="1" dirty="0" err="1" smtClean="0"/>
              <a:t>بالمبدإ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الاستراتيغرافي</a:t>
            </a:r>
            <a:r>
              <a:rPr lang="ar-SA" sz="2000" b="1" dirty="0" smtClean="0"/>
              <a:t> المناسب [ التراكب , التقاطع , الحالية ]</a:t>
            </a:r>
            <a:r>
              <a:rPr lang="ar-MA" sz="2000" b="1" dirty="0" smtClean="0"/>
              <a:t> </a:t>
            </a:r>
          </a:p>
          <a:p>
            <a:r>
              <a:rPr lang="ar-MA" sz="2000" b="1" dirty="0" smtClean="0"/>
              <a:t>- </a:t>
            </a:r>
            <a:r>
              <a:rPr lang="ar-MA" sz="2000" b="1" dirty="0" smtClean="0"/>
              <a:t>- </a:t>
            </a:r>
            <a:r>
              <a:rPr lang="ar-MA" sz="2000" b="1" dirty="0" smtClean="0">
                <a:solidFill>
                  <a:srgbClr val="00B050"/>
                </a:solidFill>
              </a:rPr>
              <a:t>ترسب الكلس </a:t>
            </a:r>
            <a:r>
              <a:rPr lang="ar-MA" sz="2000" b="1" dirty="0" err="1" smtClean="0">
                <a:solidFill>
                  <a:srgbClr val="00B050"/>
                </a:solidFill>
              </a:rPr>
              <a:t>البحيري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MA" sz="2000" b="1" dirty="0" smtClean="0">
                <a:solidFill>
                  <a:srgbClr val="FF0000"/>
                </a:solidFill>
              </a:rPr>
              <a:t>الفالق </a:t>
            </a:r>
            <a:r>
              <a:rPr lang="fr-FR" sz="2000" b="1" dirty="0" smtClean="0">
                <a:solidFill>
                  <a:srgbClr val="FF0000"/>
                </a:solidFill>
              </a:rPr>
              <a:t>F1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MA" sz="2000" b="1" dirty="0" smtClean="0"/>
              <a:t>- </a:t>
            </a:r>
            <a:r>
              <a:rPr lang="ar-MA" sz="2000" b="1" dirty="0" smtClean="0">
                <a:solidFill>
                  <a:srgbClr val="7030A0"/>
                </a:solidFill>
              </a:rPr>
              <a:t>ترسب السجيل الأزرق</a:t>
            </a:r>
            <a:r>
              <a:rPr lang="ar-SA" sz="2000" b="1" dirty="0" smtClean="0">
                <a:solidFill>
                  <a:srgbClr val="7030A0"/>
                </a:solidFill>
              </a:rPr>
              <a:t> </a:t>
            </a:r>
            <a:r>
              <a:rPr lang="ar-MA" sz="2000" b="1" dirty="0" smtClean="0"/>
              <a:t>-</a:t>
            </a:r>
            <a:r>
              <a:rPr lang="ar-SA" sz="2000" b="1" dirty="0" smtClean="0"/>
              <a:t> </a:t>
            </a:r>
            <a:r>
              <a:rPr lang="ar-MA" sz="2000" b="1" dirty="0" smtClean="0"/>
              <a:t>تكون بحيرة من المياه العذبة</a:t>
            </a:r>
          </a:p>
          <a:p>
            <a:pPr>
              <a:buFontTx/>
              <a:buChar char="-"/>
            </a:pPr>
            <a:endParaRPr lang="ar-MA" sz="2000" b="1" dirty="0"/>
          </a:p>
        </p:txBody>
      </p:sp>
      <p:pic>
        <p:nvPicPr>
          <p:cNvPr id="5" name="Espace réservé du contenu 6" descr="coupe f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77671"/>
            <a:ext cx="8501091" cy="458032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rot="10800000" flipV="1">
            <a:off x="214282" y="1571612"/>
            <a:ext cx="6215106" cy="4143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5500694" y="2071678"/>
            <a:ext cx="3286148" cy="171451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2821769" y="2893215"/>
            <a:ext cx="4071966" cy="42862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4" name="Espace réservé du contenu 6" descr="coupe f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49" cy="28867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9290" y="500042"/>
            <a:ext cx="32147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MA" sz="2400" b="1" dirty="0" smtClean="0"/>
              <a:t>1-ترسب السجيل الأزرق قبل </a:t>
            </a:r>
            <a:r>
              <a:rPr lang="ar-MA" sz="2400" b="1" dirty="0" err="1" smtClean="0"/>
              <a:t>الكلس</a:t>
            </a:r>
            <a:r>
              <a:rPr lang="ar-MA" sz="2400" b="1" dirty="0" smtClean="0"/>
              <a:t> </a:t>
            </a:r>
            <a:r>
              <a:rPr lang="ar-MA" sz="2400" b="1" dirty="0" err="1" smtClean="0"/>
              <a:t>البحيري</a:t>
            </a:r>
            <a:r>
              <a:rPr lang="ar-MA" sz="2400" b="1" dirty="0" smtClean="0"/>
              <a:t> </a:t>
            </a:r>
            <a:r>
              <a:rPr lang="ar-MA" sz="2400" b="1" dirty="0" smtClean="0">
                <a:solidFill>
                  <a:srgbClr val="FF0000"/>
                </a:solidFill>
              </a:rPr>
              <a:t>(مبدأ التراكب)</a:t>
            </a:r>
            <a:endParaRPr lang="ar-MA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29290" y="2071678"/>
            <a:ext cx="321471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r-MA" sz="2400" b="1" dirty="0" smtClean="0"/>
              <a:t>2- الفالق </a:t>
            </a:r>
            <a:r>
              <a:rPr lang="fr-FR" sz="2400" b="1" dirty="0" smtClean="0"/>
              <a:t>F1</a:t>
            </a:r>
            <a:r>
              <a:rPr lang="ar-MA" sz="2400" b="1" dirty="0" smtClean="0"/>
              <a:t> يخترق السجيل الأزرق </a:t>
            </a:r>
            <a:r>
              <a:rPr lang="ar-MA" sz="2400" b="1" dirty="0" smtClean="0">
                <a:solidFill>
                  <a:srgbClr val="FF0000"/>
                </a:solidFill>
              </a:rPr>
              <a:t>(مبدأ التقاطع)</a:t>
            </a:r>
            <a:endParaRPr lang="ar-MA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86182" y="6027003"/>
            <a:ext cx="514353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3</a:t>
            </a:r>
            <a:r>
              <a:rPr lang="ar-MA" sz="2400" b="1" dirty="0" smtClean="0"/>
              <a:t>- </a:t>
            </a:r>
            <a:r>
              <a:rPr lang="ar-MA" sz="2400" b="1" dirty="0" smtClean="0"/>
              <a:t>تكون </a:t>
            </a:r>
            <a:r>
              <a:rPr lang="ar-MA" sz="2400" b="1" dirty="0" err="1" smtClean="0"/>
              <a:t>البحبرة</a:t>
            </a:r>
            <a:r>
              <a:rPr lang="ar-MA" sz="2400" b="1" dirty="0" smtClean="0"/>
              <a:t> </a:t>
            </a:r>
            <a:r>
              <a:rPr lang="ar-MA" sz="2400" b="1" dirty="0" smtClean="0"/>
              <a:t>العذبة( </a:t>
            </a:r>
            <a:r>
              <a:rPr lang="ar-MA" sz="2400" b="1" dirty="0" smtClean="0">
                <a:solidFill>
                  <a:srgbClr val="FF0000"/>
                </a:solidFill>
              </a:rPr>
              <a:t>مبدأ الحالية </a:t>
            </a:r>
            <a:r>
              <a:rPr lang="ar-MA" sz="2400" b="1" dirty="0" smtClean="0"/>
              <a:t>لأن </a:t>
            </a:r>
            <a:r>
              <a:rPr lang="ar-MA" sz="2400" b="1" dirty="0" err="1" smtClean="0"/>
              <a:t>بها</a:t>
            </a:r>
            <a:r>
              <a:rPr lang="ar-MA" sz="2400" b="1" dirty="0" smtClean="0"/>
              <a:t> حلزون </a:t>
            </a:r>
            <a:r>
              <a:rPr lang="fr-FR" sz="2400" b="1" dirty="0" err="1" smtClean="0"/>
              <a:t>Helix</a:t>
            </a:r>
            <a:r>
              <a:rPr lang="ar-MA" sz="2400" b="1" dirty="0" smtClean="0"/>
              <a:t> التي تعيش حاليا في المياه العذبة)</a:t>
            </a:r>
            <a:endParaRPr lang="ar-MA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4282" y="6027003"/>
            <a:ext cx="292895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4</a:t>
            </a:r>
            <a:r>
              <a:rPr lang="ar-MA" sz="2400" b="1" dirty="0" smtClean="0"/>
              <a:t>– ترسب الكلس </a:t>
            </a:r>
            <a:r>
              <a:rPr lang="ar-MA" sz="2400" b="1" dirty="0" err="1" smtClean="0"/>
              <a:t>البحيري</a:t>
            </a:r>
            <a:r>
              <a:rPr lang="ar-MA" sz="2400" b="1" dirty="0" smtClean="0"/>
              <a:t> </a:t>
            </a:r>
            <a:endParaRPr lang="ar-SA" sz="2400" b="1" dirty="0" smtClean="0"/>
          </a:p>
          <a:p>
            <a:r>
              <a:rPr lang="ar-MA" sz="2400" b="1" dirty="0" smtClean="0">
                <a:solidFill>
                  <a:srgbClr val="FF0000"/>
                </a:solidFill>
              </a:rPr>
              <a:t>(مبدأ التراكب)</a:t>
            </a:r>
            <a:endParaRPr lang="ar-MA" sz="2400" b="1" dirty="0">
              <a:solidFill>
                <a:srgbClr val="FF0000"/>
              </a:solidFill>
            </a:endParaRPr>
          </a:p>
        </p:txBody>
      </p:sp>
      <p:pic>
        <p:nvPicPr>
          <p:cNvPr id="10" name="Espace réservé du contenu 3" descr="الفرض 1با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7" y="2928934"/>
            <a:ext cx="687055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" name="Espace réservé du contenu 3" descr="expo2013- 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-1"/>
            <a:ext cx="5214942" cy="6953256"/>
          </a:xfrm>
        </p:spPr>
      </p:pic>
      <p:sp>
        <p:nvSpPr>
          <p:cNvPr id="5" name="Ellipse 4"/>
          <p:cNvSpPr/>
          <p:nvPr/>
        </p:nvSpPr>
        <p:spPr>
          <a:xfrm>
            <a:off x="0" y="500042"/>
            <a:ext cx="3929058" cy="600079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M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4000" b="1" dirty="0" smtClean="0"/>
              <a:t>تصميم الدرس</a:t>
            </a:r>
            <a:endParaRPr lang="ar-MA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071546"/>
            <a:ext cx="8929718" cy="507831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MA" sz="3600" b="1" dirty="0" smtClean="0"/>
              <a:t>تعريف استرداد التاريخ الجيولوجي.</a:t>
            </a:r>
          </a:p>
          <a:p>
            <a:pPr>
              <a:buFont typeface="Arial" pitchFamily="34" charset="0"/>
              <a:buChar char="•"/>
            </a:pPr>
            <a:r>
              <a:rPr lang="ar-MA" sz="3600" b="1" dirty="0" smtClean="0"/>
              <a:t>مثال 1 :استرداد التاريخ الجيولوجي انطلاقا من الخريطة الجيولوجية (الحوض </a:t>
            </a:r>
            <a:r>
              <a:rPr lang="ar-MA" sz="3600" b="1" dirty="0" err="1" smtClean="0"/>
              <a:t>الفوسفاطي</a:t>
            </a:r>
            <a:r>
              <a:rPr lang="ar-MA" sz="3600" b="1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ar-MA" sz="3600" b="1" dirty="0" smtClean="0"/>
              <a:t>مثال  2 :استرداد التاريخ الجيولوجي انطلاقا من مقطع جيولوجي (مقطع جيولوجي بمنطقة </a:t>
            </a:r>
            <a:r>
              <a:rPr lang="fr-FR" sz="3600" b="1" dirty="0" smtClean="0"/>
              <a:t>Provence</a:t>
            </a:r>
            <a:r>
              <a:rPr lang="ar-MA" sz="36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ar-MA" sz="3600" b="1" dirty="0" smtClean="0"/>
              <a:t>مثال 3 : استرداد التاريخ الجيولوجي انطلاقا من مقطع جيولوجي (منطقة </a:t>
            </a:r>
            <a:r>
              <a:rPr lang="fr-FR" sz="3600" b="1" dirty="0" smtClean="0"/>
              <a:t>Montagne noire</a:t>
            </a:r>
            <a:r>
              <a:rPr lang="ar-MA" sz="3600" b="1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ar-MA" sz="3600" b="1" dirty="0" smtClean="0"/>
              <a:t>تمرين تطبيقي :استرداد التاريخ الجيولوجي انطلاقا من مقطع جيولوجي بمنطقة فاس.</a:t>
            </a:r>
            <a:endParaRPr lang="ar-M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ZoneTexte 3"/>
          <p:cNvSpPr txBox="1"/>
          <p:nvPr/>
        </p:nvSpPr>
        <p:spPr>
          <a:xfrm>
            <a:off x="214282" y="500042"/>
            <a:ext cx="87154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3600" b="1" dirty="0" smtClean="0"/>
              <a:t>استرداد التاريخ الجيولوجي لمنطقة معينة هو</a:t>
            </a:r>
            <a:endParaRPr lang="ar-MA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285860"/>
            <a:ext cx="864399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تحديد تتالي الأحداث الجيولوجية التي عرفتها المنطقة عبر الزمن الجيولوجي .</a:t>
            </a:r>
          </a:p>
          <a:p>
            <a:pPr algn="ctr"/>
            <a:r>
              <a:rPr lang="ar-MA" sz="2400" b="1" dirty="0" smtClean="0"/>
              <a:t>ونعتمد في هذا الاسترداد على :</a:t>
            </a:r>
            <a:endParaRPr lang="ar-MA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214554"/>
            <a:ext cx="9144000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المعطيات </a:t>
            </a:r>
            <a:r>
              <a:rPr lang="ar-MA" sz="4000" b="1" dirty="0" err="1" smtClean="0"/>
              <a:t>الاستراتيغرافية</a:t>
            </a:r>
            <a:r>
              <a:rPr lang="ar-MA" sz="4000" b="1" dirty="0" smtClean="0"/>
              <a:t> </a:t>
            </a:r>
            <a:r>
              <a:rPr lang="ar-MA" sz="3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(المبادئ </a:t>
            </a:r>
            <a:r>
              <a:rPr lang="ar-MA" sz="32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الاستراتيغرافية</a:t>
            </a:r>
            <a:r>
              <a:rPr lang="ar-MA" sz="3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......)</a:t>
            </a:r>
            <a:endParaRPr lang="ar-MA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المعطيات </a:t>
            </a:r>
            <a:r>
              <a:rPr lang="ar-MA" sz="4000" b="1" dirty="0" err="1" smtClean="0"/>
              <a:t>المستحاثية</a:t>
            </a:r>
            <a:r>
              <a:rPr lang="ar-MA" sz="4000" b="1" dirty="0" smtClean="0"/>
              <a:t> 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</a:t>
            </a:r>
            <a:r>
              <a:rPr lang="ar-MA" sz="28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المستحاثات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MA" sz="28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الطبقاتية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....)</a:t>
            </a:r>
            <a:endParaRPr lang="ar-MA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المعطيات التكتونية 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(الطيات - الفوالق – الانقلاعات....)</a:t>
            </a:r>
            <a:endParaRPr lang="ar-MA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المعطيات </a:t>
            </a:r>
            <a:r>
              <a:rPr lang="ar-MA" sz="4000" b="1" dirty="0" err="1" smtClean="0"/>
              <a:t>الصهارية</a:t>
            </a:r>
            <a:r>
              <a:rPr lang="ar-MA" sz="4000" b="1" dirty="0" smtClean="0"/>
              <a:t> 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(التدفقات </a:t>
            </a:r>
            <a:r>
              <a:rPr lang="ar-MA" sz="28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الافية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– الكتل </a:t>
            </a:r>
            <a:r>
              <a:rPr lang="ar-MA" sz="28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الكرانيتية</a:t>
            </a:r>
            <a:r>
              <a:rPr lang="ar-MA" sz="28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....)</a:t>
            </a:r>
            <a:endParaRPr lang="ar-MA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الدراسات الميدانية </a:t>
            </a:r>
            <a:r>
              <a:rPr lang="ar-MA" sz="3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(</a:t>
            </a:r>
            <a:r>
              <a:rPr lang="ar-MA" sz="3200" b="1" dirty="0" err="1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الخرجات</a:t>
            </a:r>
            <a:r>
              <a:rPr lang="ar-MA" sz="32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الدراسية)</a:t>
            </a:r>
            <a:endParaRPr lang="ar-MA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MA" sz="4000" b="1" dirty="0" smtClean="0"/>
              <a:t>تحليل الخريطة </a:t>
            </a:r>
            <a:r>
              <a:rPr lang="ar-MA" sz="4000" b="1" dirty="0" err="1" smtClean="0"/>
              <a:t>و</a:t>
            </a:r>
            <a:r>
              <a:rPr lang="ar-MA" sz="4000" b="1" dirty="0" smtClean="0"/>
              <a:t> المقاطع الجيولوجية</a:t>
            </a:r>
          </a:p>
          <a:p>
            <a:pPr algn="ctr"/>
            <a:r>
              <a:rPr lang="ar-MA" sz="4000" b="1" dirty="0" smtClean="0"/>
              <a:t>تحليل الأعمدة </a:t>
            </a:r>
            <a:r>
              <a:rPr lang="ar-MA" sz="4000" b="1" dirty="0" err="1" smtClean="0"/>
              <a:t>الاستراتيغرافية</a:t>
            </a:r>
            <a:endParaRPr lang="ar-M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6" name="Espace réservé du contenu 5" descr="scan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643314"/>
            <a:ext cx="4929222" cy="3214686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ar-MA" sz="6000" b="1" dirty="0" smtClean="0">
                <a:solidFill>
                  <a:prstClr val="black"/>
                </a:solidFill>
              </a:rPr>
              <a:t>مثال 1 :استرداد التاريخ الجيولوجي انطلاقا من الخريطة الجيولوجية (الحوض </a:t>
            </a:r>
            <a:r>
              <a:rPr lang="ar-MA" sz="6000" b="1" dirty="0" err="1" smtClean="0">
                <a:solidFill>
                  <a:prstClr val="black"/>
                </a:solidFill>
              </a:rPr>
              <a:t>الفوسفاطي</a:t>
            </a:r>
            <a:r>
              <a:rPr lang="ar-MA" sz="6000" b="1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928934"/>
            <a:ext cx="9144000" cy="8002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800" b="1" dirty="0" smtClean="0"/>
              <a:t>المرجع : الكتاب المدرسي (الجديد في علوم الحياة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الأرض)الصفحة 52</a:t>
            </a:r>
            <a:endParaRPr lang="ar-MA" b="1" dirty="0" smtClean="0"/>
          </a:p>
          <a:p>
            <a:pPr algn="ctr"/>
            <a:endParaRPr lang="ar-M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001156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ar-MA" sz="2400" b="1" dirty="0" smtClean="0">
                <a:solidFill>
                  <a:srgbClr val="FFFF00"/>
                </a:solidFill>
              </a:rPr>
              <a:t>المثال الأول </a:t>
            </a:r>
            <a:r>
              <a:rPr lang="ar-MA" sz="2400" b="1" dirty="0" smtClean="0"/>
              <a:t>:</a:t>
            </a:r>
            <a:r>
              <a:rPr lang="ar-MA" sz="2000" b="1" dirty="0" smtClean="0"/>
              <a:t>استرداد التاريخ الجيولوجي للهضبة </a:t>
            </a:r>
            <a:r>
              <a:rPr lang="ar-MA" sz="2000" b="1" dirty="0" err="1" smtClean="0"/>
              <a:t>الفوسفاطية</a:t>
            </a:r>
            <a:r>
              <a:rPr lang="ar-MA" sz="2000" b="1" dirty="0" smtClean="0"/>
              <a:t> انطلاقا من معطيات الخريطة الجيولوجية </a:t>
            </a:r>
            <a:r>
              <a:rPr lang="ar-MA" sz="2000" b="1" dirty="0" err="1" smtClean="0"/>
              <a:t>و</a:t>
            </a:r>
            <a:r>
              <a:rPr lang="ar-MA" sz="2000" b="1" dirty="0" smtClean="0"/>
              <a:t> المكتسبات القبلية في درس إنجاز خريطة الجغرافية القديمة للحوض </a:t>
            </a:r>
            <a:r>
              <a:rPr lang="ar-MA" sz="2000" b="1" dirty="0" err="1" smtClean="0"/>
              <a:t>الفوسفاطي</a:t>
            </a:r>
            <a:endParaRPr lang="ar-MA" sz="2400" b="1" dirty="0"/>
          </a:p>
        </p:txBody>
      </p:sp>
      <p:pic>
        <p:nvPicPr>
          <p:cNvPr id="7" name="Espace réservé du contenu 6" descr="exercice géologie (4)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087"/>
            <a:ext cx="9144000" cy="609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5" name="ZoneTexte 4"/>
          <p:cNvSpPr txBox="1"/>
          <p:nvPr/>
        </p:nvSpPr>
        <p:spPr>
          <a:xfrm>
            <a:off x="4214810" y="0"/>
            <a:ext cx="4929190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لترتيب هذه المراحل </a:t>
            </a:r>
            <a:r>
              <a:rPr lang="ar-MA" sz="2800" b="1" dirty="0" err="1" smtClean="0"/>
              <a:t>نسعين</a:t>
            </a:r>
            <a:r>
              <a:rPr lang="ar-MA" sz="2800" b="1" dirty="0" smtClean="0"/>
              <a:t> ب :</a:t>
            </a:r>
          </a:p>
          <a:p>
            <a:pPr>
              <a:buFont typeface="Arial" pitchFamily="34" charset="0"/>
              <a:buChar char="•"/>
            </a:pPr>
            <a:r>
              <a:rPr lang="ar-MA" sz="2800" b="1" dirty="0" smtClean="0"/>
              <a:t>النص المرافق للخريطة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مفتاحها .</a:t>
            </a:r>
          </a:p>
          <a:p>
            <a:pPr>
              <a:buFont typeface="Arial" pitchFamily="34" charset="0"/>
              <a:buChar char="•"/>
            </a:pPr>
            <a:r>
              <a:rPr lang="ar-MA" sz="2800" b="1" dirty="0" smtClean="0"/>
              <a:t>العمود </a:t>
            </a:r>
            <a:r>
              <a:rPr lang="ar-MA" sz="2800" b="1" dirty="0" err="1" smtClean="0"/>
              <a:t>الاستراتيغراقي</a:t>
            </a:r>
            <a:r>
              <a:rPr lang="ar-MA" sz="2800" b="1" dirty="0" smtClean="0"/>
              <a:t> بمنطقة </a:t>
            </a:r>
            <a:r>
              <a:rPr lang="ar-MA" sz="2800" b="1" dirty="0" err="1" smtClean="0"/>
              <a:t>فوسفاطية</a:t>
            </a:r>
            <a:r>
              <a:rPr lang="ar-MA" sz="28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ar-MA" sz="2800" b="1" dirty="0" smtClean="0"/>
              <a:t> </a:t>
            </a:r>
            <a:r>
              <a:rPr lang="ar-MA" sz="2800" b="1" dirty="0" smtClean="0"/>
              <a:t>السلم </a:t>
            </a:r>
            <a:r>
              <a:rPr lang="ar-MA" sz="2800" b="1" dirty="0" err="1" smtClean="0"/>
              <a:t>الاستراتيغرافي</a:t>
            </a:r>
            <a:endParaRPr lang="ar-MA" sz="2800" b="1" dirty="0"/>
          </a:p>
        </p:txBody>
      </p:sp>
      <p:pic>
        <p:nvPicPr>
          <p:cNvPr id="6" name="Image 5" descr="phosph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98242" cy="6857999"/>
          </a:xfrm>
          <a:prstGeom prst="rect">
            <a:avLst/>
          </a:prstGeom>
        </p:spPr>
      </p:pic>
      <p:pic>
        <p:nvPicPr>
          <p:cNvPr id="7" name="Image 6" descr="carte géologique (6)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69870"/>
            <a:ext cx="4286280" cy="468813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5286388"/>
            <a:ext cx="7043758" cy="839775"/>
          </a:xfrm>
        </p:spPr>
        <p:txBody>
          <a:bodyPr/>
          <a:lstStyle/>
          <a:p>
            <a:endParaRPr lang="ar-M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pic>
        <p:nvPicPr>
          <p:cNvPr id="6" name="Espace réservé du contenu 5" descr="exercice géologie (4)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64" y="0"/>
            <a:ext cx="2384867" cy="6750149"/>
          </a:xfrm>
        </p:spPr>
      </p:pic>
      <p:sp>
        <p:nvSpPr>
          <p:cNvPr id="7" name="ZoneTexte 6"/>
          <p:cNvSpPr txBox="1"/>
          <p:nvPr/>
        </p:nvSpPr>
        <p:spPr>
          <a:xfrm>
            <a:off x="0" y="0"/>
            <a:ext cx="650082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ترتيب المراحل هو :</a:t>
            </a:r>
            <a:endParaRPr lang="ar-MA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857232"/>
            <a:ext cx="650082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ar-MA" sz="2400" b="1" dirty="0" smtClean="0"/>
              <a:t>ترسب طبقات القاعدة الصخرية (الحقب الأول).</a:t>
            </a:r>
          </a:p>
          <a:p>
            <a:pPr marL="457200" indent="-457200">
              <a:buFont typeface="+mj-lt"/>
              <a:buAutoNum type="arabicParenR"/>
            </a:pPr>
            <a:r>
              <a:rPr lang="ar-MA" sz="2400" b="1" dirty="0" smtClean="0"/>
              <a:t>تشوه طبقات القاعدة الصخرية (الدورة </a:t>
            </a:r>
            <a:r>
              <a:rPr lang="ar-MA" sz="2400" b="1" dirty="0" err="1" smtClean="0"/>
              <a:t>الهرسينية</a:t>
            </a:r>
            <a:r>
              <a:rPr lang="ar-MA" sz="2400" b="1" dirty="0" smtClean="0"/>
              <a:t>).</a:t>
            </a:r>
            <a:endParaRPr lang="fr-FR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ar-MA" sz="2400" b="1" dirty="0" smtClean="0"/>
              <a:t>تراجع بحري (الحقب الأول).</a:t>
            </a:r>
          </a:p>
          <a:p>
            <a:pPr marL="457200" indent="-457200">
              <a:buFont typeface="+mj-lt"/>
              <a:buAutoNum type="arabicParenR"/>
            </a:pPr>
            <a:r>
              <a:rPr lang="ar-MA" sz="2400" b="1" dirty="0" err="1" smtClean="0"/>
              <a:t>حت</a:t>
            </a:r>
            <a:r>
              <a:rPr lang="ar-MA" sz="2400" b="1" dirty="0" smtClean="0"/>
              <a:t>.</a:t>
            </a:r>
            <a:endParaRPr lang="ar-MA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428604"/>
            <a:ext cx="650082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000" b="1" dirty="0" smtClean="0"/>
              <a:t>في البداية نسرد الأحداث التي طرأت خلال الحقب الأول </a:t>
            </a:r>
            <a:r>
              <a:rPr lang="ar-MA" sz="2000" b="1" dirty="0" err="1" smtClean="0"/>
              <a:t>و</a:t>
            </a:r>
            <a:r>
              <a:rPr lang="ar-MA" sz="2000" b="1" dirty="0" smtClean="0"/>
              <a:t> هي :</a:t>
            </a:r>
            <a:endParaRPr lang="ar-MA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500306"/>
            <a:ext cx="650082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MA" sz="2400" b="1" dirty="0" smtClean="0"/>
              <a:t>تشكلت إذن القاعدة الصخرية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تعرضت الاستسطاح لكي </a:t>
            </a:r>
            <a:r>
              <a:rPr lang="ar-MA" sz="2400" b="1" dirty="0" smtClean="0"/>
              <a:t>تترسب </a:t>
            </a:r>
            <a:r>
              <a:rPr lang="ar-MA" sz="2400" b="1" dirty="0" smtClean="0"/>
              <a:t>فوقها السلسلة </a:t>
            </a:r>
            <a:r>
              <a:rPr lang="ar-MA" sz="2400" b="1" dirty="0" err="1" smtClean="0"/>
              <a:t>الفوسفاطية</a:t>
            </a:r>
            <a:r>
              <a:rPr lang="ar-MA" sz="2400" b="1" dirty="0" smtClean="0"/>
              <a:t> في نهاية الحقب الثاني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بداية الحقب الثالث بعد تعرض المنطقة للتجاوز البحري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ذلك حسب المراحل التالية :</a:t>
            </a:r>
            <a:endParaRPr lang="ar-MA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180344"/>
            <a:ext cx="650082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marL="457200" indent="-457200"/>
            <a:r>
              <a:rPr lang="ar-MA" sz="2400" b="1" dirty="0" smtClean="0"/>
              <a:t> </a:t>
            </a:r>
            <a:r>
              <a:rPr lang="ar-MA" sz="2800" b="1" dirty="0" smtClean="0"/>
              <a:t>5) تجاوز بحري.</a:t>
            </a:r>
          </a:p>
          <a:p>
            <a:pPr marL="457200" indent="-457200"/>
            <a:r>
              <a:rPr lang="ar-MA" sz="2800" b="1" dirty="0" smtClean="0"/>
              <a:t>6) ترسب طبقات </a:t>
            </a:r>
            <a:r>
              <a:rPr lang="ar-MA" sz="2800" b="1" dirty="0" err="1" smtClean="0"/>
              <a:t>الكريتاسي</a:t>
            </a:r>
            <a:r>
              <a:rPr lang="ar-MA" sz="2800" b="1" dirty="0" smtClean="0"/>
              <a:t> قبل </a:t>
            </a:r>
            <a:r>
              <a:rPr lang="ar-MA" sz="2800" b="1" dirty="0" err="1" smtClean="0"/>
              <a:t>فوسفاطي</a:t>
            </a:r>
            <a:r>
              <a:rPr lang="ar-MA" sz="2800" b="1" dirty="0" smtClean="0"/>
              <a:t>.</a:t>
            </a:r>
          </a:p>
          <a:p>
            <a:pPr marL="457200" indent="-457200"/>
            <a:r>
              <a:rPr lang="ar-MA" sz="2800" b="1" dirty="0" smtClean="0"/>
              <a:t>7) ترسب السلسلة </a:t>
            </a:r>
            <a:r>
              <a:rPr lang="ar-MA" sz="2800" b="1" dirty="0" err="1" smtClean="0"/>
              <a:t>الفوسفاطية</a:t>
            </a:r>
            <a:r>
              <a:rPr lang="ar-MA" sz="2800" b="1" dirty="0" smtClean="0"/>
              <a:t> .</a:t>
            </a:r>
          </a:p>
          <a:p>
            <a:pPr marL="457200" indent="-457200"/>
            <a:r>
              <a:rPr lang="ar-MA" sz="2800" b="1" dirty="0" smtClean="0"/>
              <a:t>8) تراجع بحري بعد </a:t>
            </a:r>
            <a:r>
              <a:rPr lang="ar-MA" sz="2800" b="1" dirty="0" err="1" smtClean="0"/>
              <a:t>لوتيسي</a:t>
            </a:r>
            <a:r>
              <a:rPr lang="ar-MA" sz="2800" b="1" dirty="0" smtClean="0"/>
              <a:t>.</a:t>
            </a:r>
          </a:p>
          <a:p>
            <a:pPr marL="457200" indent="-457200"/>
            <a:r>
              <a:rPr lang="ar-MA" sz="2800" b="1" dirty="0" smtClean="0"/>
              <a:t>9) ترسب الطبقات الحديثة (</a:t>
            </a:r>
            <a:r>
              <a:rPr lang="ar-MA" sz="2800" b="1" dirty="0" err="1" smtClean="0"/>
              <a:t>نيوجين</a:t>
            </a:r>
            <a:r>
              <a:rPr lang="ar-MA" sz="2800" b="1" dirty="0" smtClean="0"/>
              <a:t> و الرابع)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</a:t>
            </a:r>
            <a:r>
              <a:rPr lang="ar-MA" sz="2800" b="1" dirty="0" err="1" smtClean="0"/>
              <a:t>حت</a:t>
            </a:r>
            <a:r>
              <a:rPr lang="ar-MA" sz="2800" b="1" dirty="0" smtClean="0"/>
              <a:t> حديث</a:t>
            </a:r>
            <a:endParaRPr lang="ar-M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animBg="1"/>
      <p:bldP spid="10" grpId="0" animBg="1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043890" cy="93978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ar-MA" sz="3200" b="1" dirty="0" smtClean="0">
                <a:solidFill>
                  <a:srgbClr val="FF0000"/>
                </a:solidFill>
              </a:rPr>
              <a:t>المثال الثاني </a:t>
            </a:r>
            <a:r>
              <a:rPr lang="ar-MA" sz="3200" b="1" dirty="0" smtClean="0"/>
              <a:t>:استرداد التاريخ الجيولوجي من خلال </a:t>
            </a:r>
            <a:r>
              <a:rPr lang="ar-MA" sz="3200" b="1" dirty="0" smtClean="0">
                <a:solidFill>
                  <a:srgbClr val="C00000"/>
                </a:solidFill>
              </a:rPr>
              <a:t>مقطع جيولوجي </a:t>
            </a:r>
            <a:r>
              <a:rPr lang="ar-MA" sz="3200" b="1" dirty="0" smtClean="0"/>
              <a:t>بمنطقة </a:t>
            </a:r>
            <a:r>
              <a:rPr lang="fr-FR" sz="3200" b="1" dirty="0" smtClean="0"/>
              <a:t>Provence </a:t>
            </a:r>
            <a:r>
              <a:rPr lang="ar-MA" sz="3200" b="1" dirty="0" smtClean="0"/>
              <a:t>بفرنسا</a:t>
            </a:r>
            <a:endParaRPr lang="ar-MA" sz="3200" b="1" dirty="0"/>
          </a:p>
        </p:txBody>
      </p:sp>
      <p:pic>
        <p:nvPicPr>
          <p:cNvPr id="4" name="Espace réservé du contenu 3" descr="plissement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445053" cy="4653397"/>
          </a:xfrm>
        </p:spPr>
      </p:pic>
      <p:sp>
        <p:nvSpPr>
          <p:cNvPr id="5" name="ZoneTexte 4"/>
          <p:cNvSpPr txBox="1"/>
          <p:nvPr/>
        </p:nvSpPr>
        <p:spPr>
          <a:xfrm>
            <a:off x="6000760" y="4286256"/>
            <a:ext cx="192882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كلس صدفي</a:t>
            </a:r>
            <a:endParaRPr lang="ar-MA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00760" y="4857760"/>
            <a:ext cx="107157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MA" sz="2400" b="1" dirty="0" smtClean="0"/>
              <a:t>فالق</a:t>
            </a:r>
            <a:endParaRPr lang="ar-MA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929322" y="5429264"/>
            <a:ext cx="22145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MA" sz="3200" b="1" dirty="0" smtClean="0"/>
              <a:t>مساحة </a:t>
            </a:r>
            <a:r>
              <a:rPr lang="ar-MA" sz="3200" b="1" dirty="0" err="1" smtClean="0"/>
              <a:t>الحت</a:t>
            </a:r>
            <a:endParaRPr lang="ar-MA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14480" y="4214818"/>
            <a:ext cx="264320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MA" sz="2400" b="1" dirty="0" smtClean="0"/>
              <a:t>كلس  </a:t>
            </a:r>
            <a:r>
              <a:rPr lang="ar-MA" sz="2400" b="1" dirty="0" err="1" smtClean="0"/>
              <a:t>و</a:t>
            </a:r>
            <a:r>
              <a:rPr lang="ar-MA" sz="2400" b="1" dirty="0" smtClean="0"/>
              <a:t> حجر رملي رخو</a:t>
            </a:r>
            <a:endParaRPr lang="ar-MA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43042" y="4786322"/>
            <a:ext cx="30003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كلس </a:t>
            </a:r>
            <a:r>
              <a:rPr lang="ar-MA" sz="2800" b="1" dirty="0" err="1" smtClean="0"/>
              <a:t>و</a:t>
            </a:r>
            <a:r>
              <a:rPr lang="ar-MA" sz="2800" b="1" dirty="0" smtClean="0"/>
              <a:t> حجر رملي خشن</a:t>
            </a:r>
            <a:endParaRPr lang="ar-MA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43042" y="5500702"/>
            <a:ext cx="27146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ar-MA" sz="2800" b="1" dirty="0" smtClean="0"/>
              <a:t>رواسب نهرية </a:t>
            </a:r>
            <a:r>
              <a:rPr lang="ar-MA" sz="2800" b="1" dirty="0" err="1" smtClean="0"/>
              <a:t>بُحيْرية</a:t>
            </a:r>
            <a:endParaRPr lang="ar-MA" sz="2800" b="1" dirty="0"/>
          </a:p>
        </p:txBody>
      </p:sp>
      <p:pic>
        <p:nvPicPr>
          <p:cNvPr id="11" name="Image 10" descr="plissement 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788</Words>
  <Application>Microsoft Office PowerPoint</Application>
  <PresentationFormat>Affichage à l'écran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المثال الثاني :استرداد التاريخ الجيولوجي من خلال مقطع جيولوجي بمنطقة Provence بفرنسا</vt:lpstr>
      <vt:lpstr>ف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Edition ULTRA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Edition ULTRA</dc:creator>
  <cp:lastModifiedBy>HP</cp:lastModifiedBy>
  <cp:revision>85</cp:revision>
  <dcterms:created xsi:type="dcterms:W3CDTF">2013-11-08T23:07:18Z</dcterms:created>
  <dcterms:modified xsi:type="dcterms:W3CDTF">2013-12-04T13:51:54Z</dcterms:modified>
</cp:coreProperties>
</file>