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53" r:id="rId1"/>
  </p:sldMasterIdLst>
  <p:notesMasterIdLst>
    <p:notesMasterId r:id="rId45"/>
  </p:notesMasterIdLst>
  <p:handoutMasterIdLst>
    <p:handoutMasterId r:id="rId46"/>
  </p:handoutMasterIdLst>
  <p:sldIdLst>
    <p:sldId id="257" r:id="rId2"/>
    <p:sldId id="473" r:id="rId3"/>
    <p:sldId id="441" r:id="rId4"/>
    <p:sldId id="442" r:id="rId5"/>
    <p:sldId id="444" r:id="rId6"/>
    <p:sldId id="446" r:id="rId7"/>
    <p:sldId id="447" r:id="rId8"/>
    <p:sldId id="448" r:id="rId9"/>
    <p:sldId id="450" r:id="rId10"/>
    <p:sldId id="449" r:id="rId11"/>
    <p:sldId id="451" r:id="rId12"/>
    <p:sldId id="455" r:id="rId13"/>
    <p:sldId id="456" r:id="rId14"/>
    <p:sldId id="457" r:id="rId15"/>
    <p:sldId id="443" r:id="rId16"/>
    <p:sldId id="440" r:id="rId17"/>
    <p:sldId id="354" r:id="rId18"/>
    <p:sldId id="423" r:id="rId19"/>
    <p:sldId id="424" r:id="rId20"/>
    <p:sldId id="454" r:id="rId21"/>
    <p:sldId id="425" r:id="rId22"/>
    <p:sldId id="468" r:id="rId23"/>
    <p:sldId id="469" r:id="rId24"/>
    <p:sldId id="470" r:id="rId25"/>
    <p:sldId id="471" r:id="rId26"/>
    <p:sldId id="472" r:id="rId27"/>
    <p:sldId id="458" r:id="rId28"/>
    <p:sldId id="459" r:id="rId29"/>
    <p:sldId id="453" r:id="rId30"/>
    <p:sldId id="429" r:id="rId31"/>
    <p:sldId id="430" r:id="rId32"/>
    <p:sldId id="467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66" r:id="rId43"/>
    <p:sldId id="452" r:id="rId4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  <a:srgbClr val="DDFC22"/>
    <a:srgbClr val="0000CC"/>
    <a:srgbClr val="0099FF"/>
    <a:srgbClr val="FF00FF"/>
    <a:srgbClr val="66CCFF"/>
    <a:srgbClr val="66FF66"/>
    <a:srgbClr val="33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74060" autoAdjust="0"/>
    <p:restoredTop sz="94545" autoAdjust="0"/>
  </p:normalViewPr>
  <p:slideViewPr>
    <p:cSldViewPr>
      <p:cViewPr varScale="1">
        <p:scale>
          <a:sx n="71" d="100"/>
          <a:sy n="71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0DE53-91DC-42E5-BD7E-770C419A24B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21905F-037C-4B82-91EB-66DA0F18E676}">
      <dgm:prSet phldrT="[Text]" custT="1"/>
      <dgm:spPr/>
      <dgm:t>
        <a:bodyPr/>
        <a:lstStyle/>
        <a:p>
          <a:r>
            <a:rPr lang="ar-BH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مرحلة </a:t>
          </a:r>
          <a:r>
            <a:rPr lang="ar-EG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الاستكشاف</a:t>
          </a:r>
          <a:br>
            <a:rPr lang="ar-EG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</a:b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  <a:t>Exploration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3E0A66-CEFF-4DC2-9094-7BED7349DE2E}" type="parTrans" cxnId="{CCF1BF76-E97E-4B9E-8F87-191FB6FA7709}">
      <dgm:prSet/>
      <dgm:spPr/>
      <dgm:t>
        <a:bodyPr/>
        <a:lstStyle/>
        <a:p>
          <a:endParaRPr lang="en-US"/>
        </a:p>
      </dgm:t>
    </dgm:pt>
    <dgm:pt modelId="{98736411-62BD-4B59-A047-53B719E11805}" type="sibTrans" cxnId="{CCF1BF76-E97E-4B9E-8F87-191FB6FA7709}">
      <dgm:prSet/>
      <dgm:spPr/>
      <dgm:t>
        <a:bodyPr/>
        <a:lstStyle/>
        <a:p>
          <a:endParaRPr lang="en-US"/>
        </a:p>
      </dgm:t>
    </dgm:pt>
    <dgm:pt modelId="{D5A8310E-D946-49D4-9030-74FA80E20AB5}">
      <dgm:prSet phldrT="[Text]" custT="1"/>
      <dgm:spPr/>
      <dgm:t>
        <a:bodyPr/>
        <a:lstStyle/>
        <a:p>
          <a:r>
            <a:rPr lang="ar-BH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مرحلة الإيضاح والتفسير </a:t>
          </a: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  <a:t>Explanation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8BD484-DA49-4762-8010-245AF98C8EC1}" type="parTrans" cxnId="{340F7444-E071-42AB-964A-7A060A0B8777}">
      <dgm:prSet/>
      <dgm:spPr/>
      <dgm:t>
        <a:bodyPr/>
        <a:lstStyle/>
        <a:p>
          <a:endParaRPr lang="en-US"/>
        </a:p>
      </dgm:t>
    </dgm:pt>
    <dgm:pt modelId="{B19E6C4B-524E-407E-993A-B202FB0F6A17}" type="sibTrans" cxnId="{340F7444-E071-42AB-964A-7A060A0B8777}">
      <dgm:prSet/>
      <dgm:spPr/>
      <dgm:t>
        <a:bodyPr/>
        <a:lstStyle/>
        <a:p>
          <a:endParaRPr lang="en-US"/>
        </a:p>
      </dgm:t>
    </dgm:pt>
    <dgm:pt modelId="{0F106AFF-108F-434E-9DC6-C51539EDBFED}">
      <dgm:prSet phldrT="[Text]" custT="1"/>
      <dgm:spPr/>
      <dgm:t>
        <a:bodyPr/>
        <a:lstStyle/>
        <a:p>
          <a:r>
            <a:rPr lang="ar-BH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مرحلة التوسيع (التفكير التفصيلي)</a:t>
          </a:r>
          <a:r>
            <a:rPr lang="ar-EG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/>
          </a:r>
          <a:br>
            <a:rPr lang="ar-EG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</a:b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  <a:t>Exploration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6B60B-51BE-45A3-BB46-5EB04AC7036A}" type="parTrans" cxnId="{5A0AA23A-D1AB-4948-BD23-CF6BE5ECC304}">
      <dgm:prSet/>
      <dgm:spPr/>
      <dgm:t>
        <a:bodyPr/>
        <a:lstStyle/>
        <a:p>
          <a:endParaRPr lang="en-US"/>
        </a:p>
      </dgm:t>
    </dgm:pt>
    <dgm:pt modelId="{2AC54144-A0A9-4A56-AB38-8393924C87C0}" type="sibTrans" cxnId="{5A0AA23A-D1AB-4948-BD23-CF6BE5ECC304}">
      <dgm:prSet/>
      <dgm:spPr/>
      <dgm:t>
        <a:bodyPr/>
        <a:lstStyle/>
        <a:p>
          <a:endParaRPr lang="en-US"/>
        </a:p>
      </dgm:t>
    </dgm:pt>
    <dgm:pt modelId="{5B9A1626-576B-469E-A380-B89630F808E8}">
      <dgm:prSet phldrT="[Text]" custT="1"/>
      <dgm:spPr/>
      <dgm:t>
        <a:bodyPr/>
        <a:lstStyle/>
        <a:p>
          <a:r>
            <a:rPr lang="ar-BH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مرحلة التشويق (التنشيط)</a:t>
          </a:r>
          <a:r>
            <a:rPr lang="ar-EG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/>
          </a:r>
          <a:br>
            <a:rPr lang="ar-EG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</a:b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  <a:t>Activation</a:t>
          </a:r>
          <a:b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</a:b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  <a:t>(Engagement)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4D7FB5-4521-4DCA-A046-98D6C6176D78}" type="parTrans" cxnId="{91C608C9-92E4-4457-B5F8-86295E586D98}">
      <dgm:prSet/>
      <dgm:spPr/>
      <dgm:t>
        <a:bodyPr/>
        <a:lstStyle/>
        <a:p>
          <a:endParaRPr lang="en-US"/>
        </a:p>
      </dgm:t>
    </dgm:pt>
    <dgm:pt modelId="{F106C394-5681-4F6B-8633-79C2ACFAD3ED}" type="sibTrans" cxnId="{91C608C9-92E4-4457-B5F8-86295E586D98}">
      <dgm:prSet/>
      <dgm:spPr/>
      <dgm:t>
        <a:bodyPr/>
        <a:lstStyle/>
        <a:p>
          <a:endParaRPr lang="en-US"/>
        </a:p>
      </dgm:t>
    </dgm:pt>
    <dgm:pt modelId="{BA4D0E65-3DBE-4F94-8AF0-46794B47A8FA}">
      <dgm:prSet phldrT="[Text]" custT="1"/>
      <dgm:spPr/>
      <dgm:t>
        <a:bodyPr/>
        <a:lstStyle/>
        <a:p>
          <a:r>
            <a:rPr lang="ar-BH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التقويم</a:t>
          </a:r>
        </a:p>
        <a:p>
          <a:r>
            <a:rPr lang="en-U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Evaluation</a:t>
          </a:r>
          <a:endParaRPr lang="en-U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947F9E-C3DF-43E2-9EDE-78C63BE6FCE8}" type="sibTrans" cxnId="{97742B86-57BD-4D6B-B313-5A3AF8E77053}">
      <dgm:prSet/>
      <dgm:spPr/>
      <dgm:t>
        <a:bodyPr/>
        <a:lstStyle/>
        <a:p>
          <a:endParaRPr lang="en-US"/>
        </a:p>
      </dgm:t>
    </dgm:pt>
    <dgm:pt modelId="{8CE02CFD-852A-4865-99C0-1144D3CBFB53}" type="parTrans" cxnId="{97742B86-57BD-4D6B-B313-5A3AF8E77053}">
      <dgm:prSet/>
      <dgm:spPr/>
      <dgm:t>
        <a:bodyPr/>
        <a:lstStyle/>
        <a:p>
          <a:endParaRPr lang="en-US"/>
        </a:p>
      </dgm:t>
    </dgm:pt>
    <dgm:pt modelId="{03641A9A-6746-4528-9622-0FEBBA279B77}" type="pres">
      <dgm:prSet presAssocID="{9B00DE53-91DC-42E5-BD7E-770C419A24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AD7EE-A01A-4BB1-A512-5244F8CC3E60}" type="pres">
      <dgm:prSet presAssocID="{BA4D0E65-3DBE-4F94-8AF0-46794B47A8FA}" presName="centerShape" presStyleLbl="node0" presStyleIdx="0" presStyleCnt="1" custLinFactNeighborX="-1132" custLinFactNeighborY="-2330"/>
      <dgm:spPr/>
      <dgm:t>
        <a:bodyPr/>
        <a:lstStyle/>
        <a:p>
          <a:endParaRPr lang="en-US"/>
        </a:p>
      </dgm:t>
    </dgm:pt>
    <dgm:pt modelId="{EAD3DDCF-737A-4113-9615-1F14996F1970}" type="pres">
      <dgm:prSet presAssocID="{8521905F-037C-4B82-91EB-66DA0F18E676}" presName="node" presStyleLbl="node1" presStyleIdx="0" presStyleCnt="4" custScaleX="142008" custScaleY="113292" custRadScaleRad="100064" custRadScaleInc="-6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75AFA-8DE7-489D-A52E-B972C5917FA4}" type="pres">
      <dgm:prSet presAssocID="{8521905F-037C-4B82-91EB-66DA0F18E676}" presName="dummy" presStyleCnt="0"/>
      <dgm:spPr/>
    </dgm:pt>
    <dgm:pt modelId="{27C9F41C-B71E-4216-94D9-BD7773640564}" type="pres">
      <dgm:prSet presAssocID="{98736411-62BD-4B59-A047-53B719E118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CDA2EA9-DB34-4D34-AAB2-9CB7DCC68942}" type="pres">
      <dgm:prSet presAssocID="{D5A8310E-D946-49D4-9030-74FA80E20AB5}" presName="node" presStyleLbl="node1" presStyleIdx="1" presStyleCnt="4" custScaleX="152525" custScaleY="134564" custRadScaleRad="109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4FAE6-E689-4D14-B0E6-00A172CA0604}" type="pres">
      <dgm:prSet presAssocID="{D5A8310E-D946-49D4-9030-74FA80E20AB5}" presName="dummy" presStyleCnt="0"/>
      <dgm:spPr/>
    </dgm:pt>
    <dgm:pt modelId="{5CC60AC1-FD1E-4A72-A7DB-DE5D6E60314F}" type="pres">
      <dgm:prSet presAssocID="{B19E6C4B-524E-407E-993A-B202FB0F6A1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582E7CE-EEB9-4313-9DF4-D2D8DA03CFDD}" type="pres">
      <dgm:prSet presAssocID="{0F106AFF-108F-434E-9DC6-C51539EDBFED}" presName="node" presStyleLbl="node1" presStyleIdx="2" presStyleCnt="4" custScaleX="152106" custScaleY="135764" custRadScaleRad="100055" custRadScaleInc="6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473E2-8FD7-4607-878A-23A399704DDE}" type="pres">
      <dgm:prSet presAssocID="{0F106AFF-108F-434E-9DC6-C51539EDBFED}" presName="dummy" presStyleCnt="0"/>
      <dgm:spPr/>
    </dgm:pt>
    <dgm:pt modelId="{AC2FC355-2BCA-48C9-8713-ACEDED98C05F}" type="pres">
      <dgm:prSet presAssocID="{2AC54144-A0A9-4A56-AB38-8393924C87C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FAFC503-403D-4D71-9075-205A390DC2E3}" type="pres">
      <dgm:prSet presAssocID="{5B9A1626-576B-469E-A380-B89630F808E8}" presName="node" presStyleLbl="node1" presStyleIdx="3" presStyleCnt="4" custScaleX="161526" custScaleY="129186" custRadScaleRad="112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2BB0A-1BAE-4A75-95CC-68B6726F8CFF}" type="pres">
      <dgm:prSet presAssocID="{5B9A1626-576B-469E-A380-B89630F808E8}" presName="dummy" presStyleCnt="0"/>
      <dgm:spPr/>
    </dgm:pt>
    <dgm:pt modelId="{4970E3C0-3112-4E7D-8E84-FFFA4AF0C7D4}" type="pres">
      <dgm:prSet presAssocID="{F106C394-5681-4F6B-8633-79C2ACFAD3E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A0AA23A-D1AB-4948-BD23-CF6BE5ECC304}" srcId="{BA4D0E65-3DBE-4F94-8AF0-46794B47A8FA}" destId="{0F106AFF-108F-434E-9DC6-C51539EDBFED}" srcOrd="2" destOrd="0" parTransId="{95D6B60B-51BE-45A3-BB46-5EB04AC7036A}" sibTransId="{2AC54144-A0A9-4A56-AB38-8393924C87C0}"/>
    <dgm:cxn modelId="{D8A7E2B6-3049-4910-AA63-43AF351164FB}" type="presOf" srcId="{F106C394-5681-4F6B-8633-79C2ACFAD3ED}" destId="{4970E3C0-3112-4E7D-8E84-FFFA4AF0C7D4}" srcOrd="0" destOrd="0" presId="urn:microsoft.com/office/officeart/2005/8/layout/radial6"/>
    <dgm:cxn modelId="{935709A3-C576-4E15-8B14-993E01B9CFDD}" type="presOf" srcId="{D5A8310E-D946-49D4-9030-74FA80E20AB5}" destId="{2CDA2EA9-DB34-4D34-AAB2-9CB7DCC68942}" srcOrd="0" destOrd="0" presId="urn:microsoft.com/office/officeart/2005/8/layout/radial6"/>
    <dgm:cxn modelId="{D0A772C5-B60D-4DBF-A8D7-A4278B66DF67}" type="presOf" srcId="{0F106AFF-108F-434E-9DC6-C51539EDBFED}" destId="{5582E7CE-EEB9-4313-9DF4-D2D8DA03CFDD}" srcOrd="0" destOrd="0" presId="urn:microsoft.com/office/officeart/2005/8/layout/radial6"/>
    <dgm:cxn modelId="{C87E41A0-199C-49EC-9734-5F0393F00ADD}" type="presOf" srcId="{9B00DE53-91DC-42E5-BD7E-770C419A24BC}" destId="{03641A9A-6746-4528-9622-0FEBBA279B77}" srcOrd="0" destOrd="0" presId="urn:microsoft.com/office/officeart/2005/8/layout/radial6"/>
    <dgm:cxn modelId="{CCF1BF76-E97E-4B9E-8F87-191FB6FA7709}" srcId="{BA4D0E65-3DBE-4F94-8AF0-46794B47A8FA}" destId="{8521905F-037C-4B82-91EB-66DA0F18E676}" srcOrd="0" destOrd="0" parTransId="{863E0A66-CEFF-4DC2-9094-7BED7349DE2E}" sibTransId="{98736411-62BD-4B59-A047-53B719E11805}"/>
    <dgm:cxn modelId="{F5F4E72D-4FCC-47E7-BF80-0C9ADA316BF0}" type="presOf" srcId="{B19E6C4B-524E-407E-993A-B202FB0F6A17}" destId="{5CC60AC1-FD1E-4A72-A7DB-DE5D6E60314F}" srcOrd="0" destOrd="0" presId="urn:microsoft.com/office/officeart/2005/8/layout/radial6"/>
    <dgm:cxn modelId="{20ECECF0-E569-4DD4-AA88-FC8D6D3A6F0D}" type="presOf" srcId="{5B9A1626-576B-469E-A380-B89630F808E8}" destId="{7FAFC503-403D-4D71-9075-205A390DC2E3}" srcOrd="0" destOrd="0" presId="urn:microsoft.com/office/officeart/2005/8/layout/radial6"/>
    <dgm:cxn modelId="{E19BE01A-F865-4E10-B9D8-D0A77A2E05C1}" type="presOf" srcId="{98736411-62BD-4B59-A047-53B719E11805}" destId="{27C9F41C-B71E-4216-94D9-BD7773640564}" srcOrd="0" destOrd="0" presId="urn:microsoft.com/office/officeart/2005/8/layout/radial6"/>
    <dgm:cxn modelId="{91C608C9-92E4-4457-B5F8-86295E586D98}" srcId="{BA4D0E65-3DBE-4F94-8AF0-46794B47A8FA}" destId="{5B9A1626-576B-469E-A380-B89630F808E8}" srcOrd="3" destOrd="0" parTransId="{BC4D7FB5-4521-4DCA-A046-98D6C6176D78}" sibTransId="{F106C394-5681-4F6B-8633-79C2ACFAD3ED}"/>
    <dgm:cxn modelId="{97742B86-57BD-4D6B-B313-5A3AF8E77053}" srcId="{9B00DE53-91DC-42E5-BD7E-770C419A24BC}" destId="{BA4D0E65-3DBE-4F94-8AF0-46794B47A8FA}" srcOrd="0" destOrd="0" parTransId="{8CE02CFD-852A-4865-99C0-1144D3CBFB53}" sibTransId="{05947F9E-C3DF-43E2-9EDE-78C63BE6FCE8}"/>
    <dgm:cxn modelId="{5D9BB0D2-E14F-43F1-A77A-BB894F4A3265}" type="presOf" srcId="{2AC54144-A0A9-4A56-AB38-8393924C87C0}" destId="{AC2FC355-2BCA-48C9-8713-ACEDED98C05F}" srcOrd="0" destOrd="0" presId="urn:microsoft.com/office/officeart/2005/8/layout/radial6"/>
    <dgm:cxn modelId="{04ABCF66-3FFD-4905-9A6C-65581CC441E0}" type="presOf" srcId="{BA4D0E65-3DBE-4F94-8AF0-46794B47A8FA}" destId="{1CCAD7EE-A01A-4BB1-A512-5244F8CC3E60}" srcOrd="0" destOrd="0" presId="urn:microsoft.com/office/officeart/2005/8/layout/radial6"/>
    <dgm:cxn modelId="{DF709379-6507-460A-BF77-949BEB93295E}" type="presOf" srcId="{8521905F-037C-4B82-91EB-66DA0F18E676}" destId="{EAD3DDCF-737A-4113-9615-1F14996F1970}" srcOrd="0" destOrd="0" presId="urn:microsoft.com/office/officeart/2005/8/layout/radial6"/>
    <dgm:cxn modelId="{340F7444-E071-42AB-964A-7A060A0B8777}" srcId="{BA4D0E65-3DBE-4F94-8AF0-46794B47A8FA}" destId="{D5A8310E-D946-49D4-9030-74FA80E20AB5}" srcOrd="1" destOrd="0" parTransId="{F38BD484-DA49-4762-8010-245AF98C8EC1}" sibTransId="{B19E6C4B-524E-407E-993A-B202FB0F6A17}"/>
    <dgm:cxn modelId="{C932A6E3-C3B7-47DE-87F7-314C889711A6}" type="presParOf" srcId="{03641A9A-6746-4528-9622-0FEBBA279B77}" destId="{1CCAD7EE-A01A-4BB1-A512-5244F8CC3E60}" srcOrd="0" destOrd="0" presId="urn:microsoft.com/office/officeart/2005/8/layout/radial6"/>
    <dgm:cxn modelId="{8192C8AC-9D35-4AB7-B853-8DFF04EFF1A5}" type="presParOf" srcId="{03641A9A-6746-4528-9622-0FEBBA279B77}" destId="{EAD3DDCF-737A-4113-9615-1F14996F1970}" srcOrd="1" destOrd="0" presId="urn:microsoft.com/office/officeart/2005/8/layout/radial6"/>
    <dgm:cxn modelId="{91E1F77E-E657-42E9-AB62-74E8E53C4D5C}" type="presParOf" srcId="{03641A9A-6746-4528-9622-0FEBBA279B77}" destId="{75775AFA-8DE7-489D-A52E-B972C5917FA4}" srcOrd="2" destOrd="0" presId="urn:microsoft.com/office/officeart/2005/8/layout/radial6"/>
    <dgm:cxn modelId="{C909C9F4-A073-4C04-AE84-7C4A53AD0268}" type="presParOf" srcId="{03641A9A-6746-4528-9622-0FEBBA279B77}" destId="{27C9F41C-B71E-4216-94D9-BD7773640564}" srcOrd="3" destOrd="0" presId="urn:microsoft.com/office/officeart/2005/8/layout/radial6"/>
    <dgm:cxn modelId="{B9E65980-80D7-436B-B832-1CCE135B4B73}" type="presParOf" srcId="{03641A9A-6746-4528-9622-0FEBBA279B77}" destId="{2CDA2EA9-DB34-4D34-AAB2-9CB7DCC68942}" srcOrd="4" destOrd="0" presId="urn:microsoft.com/office/officeart/2005/8/layout/radial6"/>
    <dgm:cxn modelId="{A0B12FEC-A48B-48DD-B4DC-C14014EE3285}" type="presParOf" srcId="{03641A9A-6746-4528-9622-0FEBBA279B77}" destId="{0C44FAE6-E689-4D14-B0E6-00A172CA0604}" srcOrd="5" destOrd="0" presId="urn:microsoft.com/office/officeart/2005/8/layout/radial6"/>
    <dgm:cxn modelId="{FF1DA4FC-9C07-4F4E-91CC-7BF5C8BD1EA7}" type="presParOf" srcId="{03641A9A-6746-4528-9622-0FEBBA279B77}" destId="{5CC60AC1-FD1E-4A72-A7DB-DE5D6E60314F}" srcOrd="6" destOrd="0" presId="urn:microsoft.com/office/officeart/2005/8/layout/radial6"/>
    <dgm:cxn modelId="{DE9FCB14-600B-4160-87F0-1029C938FC68}" type="presParOf" srcId="{03641A9A-6746-4528-9622-0FEBBA279B77}" destId="{5582E7CE-EEB9-4313-9DF4-D2D8DA03CFDD}" srcOrd="7" destOrd="0" presId="urn:microsoft.com/office/officeart/2005/8/layout/radial6"/>
    <dgm:cxn modelId="{810B985C-3970-4315-ACC7-BF4D68DECFB5}" type="presParOf" srcId="{03641A9A-6746-4528-9622-0FEBBA279B77}" destId="{50E473E2-8FD7-4607-878A-23A399704DDE}" srcOrd="8" destOrd="0" presId="urn:microsoft.com/office/officeart/2005/8/layout/radial6"/>
    <dgm:cxn modelId="{0B225D4F-57BA-44DE-8DD9-C2D3ACEDBC3D}" type="presParOf" srcId="{03641A9A-6746-4528-9622-0FEBBA279B77}" destId="{AC2FC355-2BCA-48C9-8713-ACEDED98C05F}" srcOrd="9" destOrd="0" presId="urn:microsoft.com/office/officeart/2005/8/layout/radial6"/>
    <dgm:cxn modelId="{52068E31-84A6-4F41-9A0D-A98204B95377}" type="presParOf" srcId="{03641A9A-6746-4528-9622-0FEBBA279B77}" destId="{7FAFC503-403D-4D71-9075-205A390DC2E3}" srcOrd="10" destOrd="0" presId="urn:microsoft.com/office/officeart/2005/8/layout/radial6"/>
    <dgm:cxn modelId="{1D4A7EE0-EFFB-465D-8DD6-06C4C129D32A}" type="presParOf" srcId="{03641A9A-6746-4528-9622-0FEBBA279B77}" destId="{82C2BB0A-1BAE-4A75-95CC-68B6726F8CFF}" srcOrd="11" destOrd="0" presId="urn:microsoft.com/office/officeart/2005/8/layout/radial6"/>
    <dgm:cxn modelId="{5D797F3F-069D-4149-99E8-ACDB5ED423C0}" type="presParOf" srcId="{03641A9A-6746-4528-9622-0FEBBA279B77}" destId="{4970E3C0-3112-4E7D-8E84-FFFA4AF0C7D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0E3C0-3112-4E7D-8E84-FFFA4AF0C7D4}">
      <dsp:nvSpPr>
        <dsp:cNvPr id="0" name=""/>
        <dsp:cNvSpPr/>
      </dsp:nvSpPr>
      <dsp:spPr>
        <a:xfrm>
          <a:off x="1355597" y="518269"/>
          <a:ext cx="3988159" cy="3988159"/>
        </a:xfrm>
        <a:prstGeom prst="blockArc">
          <a:avLst>
            <a:gd name="adj1" fmla="val 10786236"/>
            <a:gd name="adj2" fmla="val 1650773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FC355-2BCA-48C9-8713-ACEDED98C05F}">
      <dsp:nvSpPr>
        <dsp:cNvPr id="0" name=""/>
        <dsp:cNvSpPr/>
      </dsp:nvSpPr>
      <dsp:spPr>
        <a:xfrm>
          <a:off x="1355595" y="534222"/>
          <a:ext cx="3988159" cy="3988159"/>
        </a:xfrm>
        <a:prstGeom prst="blockArc">
          <a:avLst>
            <a:gd name="adj1" fmla="val 5084882"/>
            <a:gd name="adj2" fmla="val 1081439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60AC1-FD1E-4A72-A7DB-DE5D6E60314F}">
      <dsp:nvSpPr>
        <dsp:cNvPr id="0" name=""/>
        <dsp:cNvSpPr/>
      </dsp:nvSpPr>
      <dsp:spPr>
        <a:xfrm>
          <a:off x="1775589" y="541097"/>
          <a:ext cx="3988159" cy="3988159"/>
        </a:xfrm>
        <a:prstGeom prst="blockArc">
          <a:avLst>
            <a:gd name="adj1" fmla="val 21573474"/>
            <a:gd name="adj2" fmla="val 5827667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9F41C-B71E-4216-94D9-BD7773640564}">
      <dsp:nvSpPr>
        <dsp:cNvPr id="0" name=""/>
        <dsp:cNvSpPr/>
      </dsp:nvSpPr>
      <dsp:spPr>
        <a:xfrm>
          <a:off x="1775593" y="510488"/>
          <a:ext cx="3988159" cy="3988159"/>
        </a:xfrm>
        <a:prstGeom prst="blockArc">
          <a:avLst>
            <a:gd name="adj1" fmla="val 15764912"/>
            <a:gd name="adj2" fmla="val 27496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AD7EE-A01A-4BB1-A512-5244F8CC3E60}">
      <dsp:nvSpPr>
        <dsp:cNvPr id="0" name=""/>
        <dsp:cNvSpPr/>
      </dsp:nvSpPr>
      <dsp:spPr>
        <a:xfrm>
          <a:off x="2631986" y="1512172"/>
          <a:ext cx="1834410" cy="1834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التقويم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Evaluation</a:t>
          </a:r>
          <a:endParaRPr lang="en-U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00629" y="1780815"/>
        <a:ext cx="1297124" cy="1297124"/>
      </dsp:txXfrm>
    </dsp:sp>
    <dsp:sp modelId="{EAD3DDCF-737A-4113-9615-1F14996F1970}">
      <dsp:nvSpPr>
        <dsp:cNvPr id="0" name=""/>
        <dsp:cNvSpPr/>
      </dsp:nvSpPr>
      <dsp:spPr>
        <a:xfrm>
          <a:off x="2612053" y="-155088"/>
          <a:ext cx="1823507" cy="1454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مرحلة </a:t>
          </a:r>
          <a:r>
            <a:rPr lang="ar-EG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الاستكشاف</a:t>
          </a:r>
          <a:br>
            <a:rPr lang="ar-EG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</a:b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  <a:t>Exploration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9099" y="57958"/>
        <a:ext cx="1289415" cy="1028676"/>
      </dsp:txXfrm>
    </dsp:sp>
    <dsp:sp modelId="{2CDA2EA9-DB34-4D34-AAB2-9CB7DCC68942}">
      <dsp:nvSpPr>
        <dsp:cNvPr id="0" name=""/>
        <dsp:cNvSpPr/>
      </dsp:nvSpPr>
      <dsp:spPr>
        <a:xfrm>
          <a:off x="4738186" y="1656188"/>
          <a:ext cx="1958554" cy="1727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مرحلة الإيضاح والتفسير </a:t>
          </a: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  <a:t>Explanation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25010" y="1909236"/>
        <a:ext cx="1384906" cy="1221823"/>
      </dsp:txXfrm>
    </dsp:sp>
    <dsp:sp modelId="{5582E7CE-EEB9-4313-9DF4-D2D8DA03CFDD}">
      <dsp:nvSpPr>
        <dsp:cNvPr id="0" name=""/>
        <dsp:cNvSpPr/>
      </dsp:nvSpPr>
      <dsp:spPr>
        <a:xfrm>
          <a:off x="2551386" y="3596312"/>
          <a:ext cx="1953174" cy="1743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مرحلة التوسيع (التفكير التفصيلي)</a:t>
          </a:r>
          <a:r>
            <a:rPr lang="ar-EG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/>
          </a:r>
          <a:br>
            <a:rPr lang="ar-EG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</a:b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  <a:t>Exploration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37422" y="3851616"/>
        <a:ext cx="1381102" cy="1232720"/>
      </dsp:txXfrm>
    </dsp:sp>
    <dsp:sp modelId="{7FAFC503-403D-4D71-9075-205A390DC2E3}">
      <dsp:nvSpPr>
        <dsp:cNvPr id="0" name=""/>
        <dsp:cNvSpPr/>
      </dsp:nvSpPr>
      <dsp:spPr>
        <a:xfrm>
          <a:off x="364772" y="1690717"/>
          <a:ext cx="2074135" cy="16588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>مرحلة التشويق (التنشيط)</a:t>
          </a:r>
          <a:r>
            <a:rPr lang="ar-EG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  <a:t/>
          </a:r>
          <a:br>
            <a:rPr lang="ar-EG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rPr>
          </a:b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  <a:t>Activation</a:t>
          </a:r>
          <a:b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</a:br>
          <a:r>
            <a:rPr lang="en-U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PT Bold Heading" pitchFamily="2" charset="-78"/>
            </a:rPr>
            <a:t>(Engagement)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8522" y="1933652"/>
        <a:ext cx="1466635" cy="1172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EG" smtClean="0"/>
              <a:t>كلية التربية ـ الجامعة الخليجية ـ مقرر : نماذج من برامج الكمبيوتر التعليمية ـ الفصل الأول 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964B3A-4401-4D90-854C-11EBE057346E}" type="datetime10">
              <a:rPr lang="ar-EG" smtClean="0"/>
              <a:pPr/>
              <a:t>الثلاثاء، 10 أيار، 2011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EG" smtClean="0"/>
              <a:t>إعداد: د. يسري مصطفى السيد</a:t>
            </a:r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94D7F8-4C25-4BE6-805C-46E90BB3D45E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3124985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EG" smtClean="0"/>
              <a:t>كلية التربية ـ الجامعة الخليجية ـ مقرر : نماذج من برامج الكمبيوتر التعليمية ـ الفصل الأول 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8F8FA1-BDEF-47D9-B0D3-0085EF7E0766}" type="datetime10">
              <a:rPr lang="ar-EG" smtClean="0"/>
              <a:pPr/>
              <a:t>الثلاثاء، 10 أيار، 2011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EG" smtClean="0"/>
              <a:t>إعداد: د. يسري مصطفى السيد</a:t>
            </a: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730427-AE96-4EBF-993C-2838174A3C8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86280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1B0F9-D3BC-4B18-BA1F-6FFCD66D0C29}" type="slidenum">
              <a:rPr lang="ar-SA"/>
              <a:pPr/>
              <a:t>1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51ED24-D51C-4A8F-A565-DC5C4FE9F7CC}" type="datetime10">
              <a:rPr lang="ar-EG" smtClean="0"/>
              <a:pPr/>
              <a:t>الثلاثاء، 10 أيار، 2011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 السيد</a:t>
            </a:r>
            <a:endParaRPr lang="ar-EG"/>
          </a:p>
        </p:txBody>
      </p:sp>
      <p:sp>
        <p:nvSpPr>
          <p:cNvPr id="8" name="عنصر نائب للرأس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ar-EG" smtClean="0"/>
              <a:t>كلية التربية ـ الجامعة الخليجية ـ مقرر : نماذج من برامج الكمبيوتر التعليمية ـ الفصل الأول </a:t>
            </a:r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04DC-72D9-4EB9-A990-35F34DAD19D3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786-54F8-4F7C-AB88-233B78D715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5006-E9B4-4796-9B99-154A4DE43B30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E5B0-BE00-471C-8575-10AF33972CB7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A6F0-F29A-4717-8B4D-AE134824867D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A88B-E9AC-4F2B-9722-A991391C2083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97DD-461B-48F0-8997-767211F38336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E3C2-7AAF-4FC4-A8D3-8FCB680EFC18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732E-C980-4C5A-85A1-F0D7D5B6C50B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C59-0E0C-47F2-8F92-FBFA5D46F328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D63AC5-E8D5-4FA5-AE97-6E79563C6FFC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EFFB24-359D-44A4-8A40-29548E8EA72E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835150" y="1079500"/>
            <a:ext cx="554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endParaRPr lang="ar-AE" sz="1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3388" y="2132856"/>
            <a:ext cx="3168650" cy="1079500"/>
            <a:chOff x="2018" y="1479"/>
            <a:chExt cx="1996" cy="680"/>
          </a:xfrm>
        </p:grpSpPr>
        <p:pic>
          <p:nvPicPr>
            <p:cNvPr id="51204" name="Picture 4" descr="BAN16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8" y="1479"/>
              <a:ext cx="1996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2585" y="1546"/>
              <a:ext cx="877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AE" sz="1200" dirty="0">
                  <a:solidFill>
                    <a:srgbClr val="FFFF00"/>
                  </a:solidFill>
                  <a:latin typeface="Arial" pitchFamily="34" charset="0"/>
                  <a:cs typeface="PT Bold Heading" pitchFamily="2" charset="-78"/>
                </a:rPr>
                <a:t/>
              </a:r>
              <a:br>
                <a:rPr lang="ar-AE" sz="1200" dirty="0">
                  <a:solidFill>
                    <a:srgbClr val="FFFF00"/>
                  </a:solidFill>
                  <a:latin typeface="Arial" pitchFamily="34" charset="0"/>
                  <a:cs typeface="PT Bold Heading" pitchFamily="2" charset="-78"/>
                </a:rPr>
              </a:br>
              <a:r>
                <a:rPr lang="ar-AE" sz="3200" dirty="0">
                  <a:solidFill>
                    <a:srgbClr val="FFFF00"/>
                  </a:solidFill>
                  <a:latin typeface="Arial" pitchFamily="34" charset="0"/>
                  <a:cs typeface="PT Bold Heading" pitchFamily="2" charset="-78"/>
                </a:rPr>
                <a:t>إعداد</a:t>
              </a:r>
              <a:endParaRPr lang="en-US" sz="2400" dirty="0">
                <a:solidFill>
                  <a:srgbClr val="FFFF00"/>
                </a:solidFill>
                <a:latin typeface="Arial" pitchFamily="34" charset="0"/>
                <a:cs typeface="PT Bold Heading" pitchFamily="2" charset="-78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85836" y="2964107"/>
            <a:ext cx="7555632" cy="2032002"/>
            <a:chOff x="415" y="2304"/>
            <a:chExt cx="4945" cy="1280"/>
          </a:xfrm>
        </p:grpSpPr>
        <p:pic>
          <p:nvPicPr>
            <p:cNvPr id="51207" name="Picture 7" descr="BAN16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5" y="2314"/>
              <a:ext cx="4945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48" y="2304"/>
              <a:ext cx="3869" cy="910"/>
              <a:chOff x="1145" y="2588"/>
              <a:chExt cx="3520" cy="1040"/>
            </a:xfrm>
          </p:grpSpPr>
          <p:sp>
            <p:nvSpPr>
              <p:cNvPr id="51209" name="Rectangle 9"/>
              <p:cNvSpPr>
                <a:spLocks noChangeArrowheads="1"/>
              </p:cNvSpPr>
              <p:nvPr/>
            </p:nvSpPr>
            <p:spPr bwMode="auto">
              <a:xfrm>
                <a:off x="1429" y="2588"/>
                <a:ext cx="2880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/>
                <a:endParaRPr lang="en-US" sz="2800" b="1" dirty="0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DecoType Naskh Extensions" pitchFamily="2" charset="-78"/>
                </a:endParaRPr>
              </a:p>
            </p:txBody>
          </p:sp>
          <p:sp>
            <p:nvSpPr>
              <p:cNvPr id="51210" name="Rectangle 10"/>
              <p:cNvSpPr>
                <a:spLocks noChangeArrowheads="1"/>
              </p:cNvSpPr>
              <p:nvPr/>
            </p:nvSpPr>
            <p:spPr bwMode="auto">
              <a:xfrm>
                <a:off x="1145" y="2919"/>
                <a:ext cx="3520" cy="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BH" sz="20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د </a:t>
                </a:r>
                <a:r>
                  <a:rPr lang="ar-EG" sz="20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.</a:t>
                </a:r>
                <a:r>
                  <a:rPr lang="ar-AE" sz="20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 </a:t>
                </a:r>
                <a:r>
                  <a:rPr lang="ar-AE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يسري مصطفى السيد</a:t>
                </a:r>
              </a:p>
              <a:p>
                <a:pPr algn="ctr"/>
                <a:r>
                  <a:rPr lang="ar-EG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رئيس قسم</a:t>
                </a:r>
                <a:r>
                  <a:rPr lang="ar-AE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 </a:t>
                </a:r>
                <a:r>
                  <a:rPr lang="ar-EG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المناهج وطرق التدريس</a:t>
                </a:r>
                <a:r>
                  <a:rPr lang="ar-AE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 </a:t>
                </a:r>
                <a:r>
                  <a:rPr lang="ar-AE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وتكنولوجيا </a:t>
                </a:r>
                <a:r>
                  <a:rPr lang="ar-AE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التعليم</a:t>
                </a:r>
                <a:endParaRPr lang="ar-AE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PT Bold Heading" pitchFamily="2" charset="-78"/>
                </a:endParaRPr>
              </a:p>
              <a:p>
                <a:pPr algn="ctr"/>
                <a:r>
                  <a:rPr lang="ar-AE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كلية </a:t>
                </a:r>
                <a:r>
                  <a:rPr lang="ar-EG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التربية </a:t>
                </a:r>
                <a:r>
                  <a:rPr lang="ar-EG" sz="20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ـ</a:t>
                </a:r>
                <a:r>
                  <a:rPr lang="ar-EG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PT Bold Heading" pitchFamily="2" charset="-78"/>
                  </a:rPr>
                  <a:t> الجامعة الخليجية</a:t>
                </a:r>
                <a:endParaRPr lang="ar-AE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PT Bold Heading" pitchFamily="2" charset="-78"/>
                </a:endParaRPr>
              </a:p>
            </p:txBody>
          </p:sp>
        </p:grpSp>
      </p:grp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926486" y="1308907"/>
            <a:ext cx="7272808" cy="830997"/>
          </a:xfrm>
          <a:prstGeom prst="rect">
            <a:avLst/>
          </a:prstGeom>
          <a:solidFill>
            <a:srgbClr val="66CCFF"/>
          </a:solidFill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Heading" pitchFamily="2" charset="-78"/>
              </a:rPr>
              <a:t>تجويد التدريس</a:t>
            </a:r>
            <a:r>
              <a:rPr lang="ar-B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Heading" pitchFamily="2" charset="-78"/>
              </a:rPr>
              <a:t> والتعلم البنائي</a:t>
            </a:r>
            <a:endParaRPr lang="ar-AE" sz="4800" b="1" spc="5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  <a:cs typeface="Al-Mothnna" pitchFamily="2" charset="-78"/>
            </a:endParaRPr>
          </a:p>
        </p:txBody>
      </p:sp>
      <p:pic>
        <p:nvPicPr>
          <p:cNvPr id="21" name="صورة 16" descr="besmbook-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631" y="430319"/>
            <a:ext cx="3309553" cy="649182"/>
          </a:xfrm>
          <a:prstGeom prst="rect">
            <a:avLst/>
          </a:prstGeom>
        </p:spPr>
      </p:pic>
      <p:pic>
        <p:nvPicPr>
          <p:cNvPr id="1026" name="Picture 2" descr="E:\COMPUTER INDEX\11-yo-11-Yousry Site\5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237626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505349" y="4953362"/>
            <a:ext cx="4226891" cy="70788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5400">
                <a:solidFill>
                  <a:srgbClr val="FFFF00"/>
                </a:solidFill>
                <a:cs typeface="PT Bold Heading" pitchFamily="2" charset="-78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1400"/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1400"/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1400"/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r>
              <a:rPr lang="ar-BH" sz="2000" dirty="0">
                <a:solidFill>
                  <a:srgbClr val="000066"/>
                </a:solidFill>
              </a:rPr>
              <a:t>الملتقى الأول لمجلس مدراء المرحلة </a:t>
            </a:r>
            <a:r>
              <a:rPr lang="ar-BH" sz="2000" dirty="0" smtClean="0">
                <a:solidFill>
                  <a:srgbClr val="000066"/>
                </a:solidFill>
              </a:rPr>
              <a:t>الثانوية </a:t>
            </a:r>
            <a:r>
              <a:rPr lang="ar-BH" sz="2000" dirty="0">
                <a:solidFill>
                  <a:srgbClr val="000066"/>
                </a:solidFill>
              </a:rPr>
              <a:t>منطقة الجهراء </a:t>
            </a:r>
            <a:r>
              <a:rPr lang="ar-BH" sz="2000" dirty="0" smtClean="0">
                <a:solidFill>
                  <a:srgbClr val="000066"/>
                </a:solidFill>
              </a:rPr>
              <a:t>التعليمية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ar-BH" sz="2000" dirty="0" smtClean="0">
                <a:solidFill>
                  <a:srgbClr val="000066"/>
                </a:solidFill>
              </a:rPr>
              <a:t> - الكويت</a:t>
            </a:r>
            <a:endParaRPr lang="en-US" sz="2000" dirty="0">
              <a:solidFill>
                <a:srgbClr val="000066"/>
              </a:solidFill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94855" y="-1"/>
            <a:ext cx="9715536" cy="703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10</a:t>
            </a:fld>
            <a:endParaRPr lang="ar-EG"/>
          </a:p>
        </p:txBody>
      </p:sp>
      <p:sp>
        <p:nvSpPr>
          <p:cNvPr id="7" name="Text Box 20" descr="rose"/>
          <p:cNvSpPr txBox="1">
            <a:spLocks noChangeArrowheads="1"/>
          </p:cNvSpPr>
          <p:nvPr/>
        </p:nvSpPr>
        <p:spPr bwMode="auto">
          <a:xfrm>
            <a:off x="395411" y="2521927"/>
            <a:ext cx="8353053" cy="313932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BH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تجويد التدريس يرتبط بتوافر المتطلبات المادية والبشرية</a:t>
            </a:r>
            <a:endParaRPr lang="en-US" sz="6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71800" y="849486"/>
            <a:ext cx="3600399" cy="92333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المبدأ الخامس</a:t>
            </a:r>
            <a:endParaRPr lang="ar-AE" sz="5400" b="1" spc="5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  <a:cs typeface="PT Bold Heading" pitchFamily="2" charset="-78"/>
            </a:endParaRPr>
          </a:p>
        </p:txBody>
      </p:sp>
      <p:sp>
        <p:nvSpPr>
          <p:cNvPr id="8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69673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10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781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11</a:t>
            </a:fld>
            <a:endParaRPr lang="ar-EG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51920" y="683676"/>
            <a:ext cx="5040560" cy="738664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BH" sz="42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</a:t>
            </a:r>
            <a:r>
              <a:rPr lang="ar-BH" sz="42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 متعلم </a:t>
            </a:r>
            <a:r>
              <a:rPr lang="ar-BH" sz="4200" b="1" cap="all" dirty="0" smtClean="0">
                <a:ln w="0"/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متقن</a:t>
            </a:r>
            <a:r>
              <a:rPr lang="ar-BH" sz="42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ar-BH" sz="42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</a:t>
            </a:r>
            <a:endParaRPr lang="ar-BH" sz="4200" b="1" cap="all" dirty="0" smtClean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91680" y="5251847"/>
            <a:ext cx="5040560" cy="769441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BH" sz="4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</a:t>
            </a:r>
            <a:r>
              <a:rPr lang="ar-BH" sz="4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 معلم </a:t>
            </a:r>
            <a:r>
              <a:rPr lang="ar-BH" sz="4400" b="1" cap="all" dirty="0" smtClean="0">
                <a:ln w="0"/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متقن</a:t>
            </a:r>
            <a:r>
              <a:rPr lang="ar-BH" sz="4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ar-BH" sz="4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</a:t>
            </a:r>
            <a:endParaRPr lang="ar-BH" sz="900" b="1" cap="all" dirty="0" smtClean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398312" y="3739679"/>
            <a:ext cx="5054008" cy="769441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ar-EG"/>
            </a:defPPr>
            <a:lvl1pPr algn="ctr">
              <a:spcBef>
                <a:spcPct val="50000"/>
              </a:spcBef>
              <a:defRPr sz="4400" b="1" cap="all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defRPr>
            </a:lvl1pPr>
          </a:lstStyle>
          <a:p>
            <a:r>
              <a:rPr lang="ar-BH" dirty="0">
                <a:sym typeface="Wingdings 2"/>
              </a:rPr>
              <a:t></a:t>
            </a:r>
            <a:r>
              <a:rPr lang="ar-BH" dirty="0"/>
              <a:t> </a:t>
            </a:r>
            <a:r>
              <a:rPr lang="ar-BH" dirty="0" smtClean="0"/>
              <a:t>التدريس </a:t>
            </a:r>
            <a:r>
              <a:rPr lang="ar-BH" dirty="0">
                <a:sym typeface="Wingdings 2"/>
              </a:rPr>
              <a:t></a:t>
            </a:r>
            <a:endParaRPr lang="ar-BH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64605" y="2227511"/>
            <a:ext cx="5107795" cy="769441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BH" sz="4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</a:t>
            </a:r>
            <a:r>
              <a:rPr lang="ar-BH" sz="4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 المنهج </a:t>
            </a:r>
            <a:r>
              <a:rPr lang="ar-BH" sz="4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</a:t>
            </a:r>
            <a:endParaRPr lang="ar-BH" sz="900" b="1" cap="all" dirty="0" smtClean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1" name="Flowchart: Extract 10"/>
          <p:cNvSpPr/>
          <p:nvPr/>
        </p:nvSpPr>
        <p:spPr>
          <a:xfrm>
            <a:off x="2398313" y="4509120"/>
            <a:ext cx="2749751" cy="742727"/>
          </a:xfrm>
          <a:prstGeom prst="flowChartExtra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BH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Arabiya" pitchFamily="18" charset="-78"/>
                <a:cs typeface="ae_AlArabiya" pitchFamily="18" charset="-78"/>
              </a:rPr>
              <a:t>يستخدم</a:t>
            </a: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Arabiya" pitchFamily="18" charset="-78"/>
              <a:cs typeface="ae_AlArabiya" pitchFamily="18" charset="-78"/>
            </a:endParaRPr>
          </a:p>
        </p:txBody>
      </p:sp>
      <p:sp>
        <p:nvSpPr>
          <p:cNvPr id="12" name="Flowchart: Extract 11"/>
          <p:cNvSpPr/>
          <p:nvPr/>
        </p:nvSpPr>
        <p:spPr>
          <a:xfrm>
            <a:off x="3064605" y="3001199"/>
            <a:ext cx="2808312" cy="742727"/>
          </a:xfrm>
          <a:prstGeom prst="flowChartExtra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BH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Arabiya" pitchFamily="18" charset="-78"/>
                <a:cs typeface="ae_AlArabiya" pitchFamily="18" charset="-78"/>
              </a:rPr>
              <a:t>في تنفيذ</a:t>
            </a: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Arabiya" pitchFamily="18" charset="-78"/>
              <a:cs typeface="ae_AlArabiya" pitchFamily="18" charset="-78"/>
            </a:endParaRPr>
          </a:p>
        </p:txBody>
      </p:sp>
      <p:sp>
        <p:nvSpPr>
          <p:cNvPr id="13" name="Flowchart: Extract 12"/>
          <p:cNvSpPr/>
          <p:nvPr/>
        </p:nvSpPr>
        <p:spPr>
          <a:xfrm>
            <a:off x="3689684" y="1471337"/>
            <a:ext cx="2808312" cy="742727"/>
          </a:xfrm>
          <a:prstGeom prst="flowChartExtra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BH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Arabiya" pitchFamily="18" charset="-78"/>
                <a:cs typeface="ae_AlArabiya" pitchFamily="18" charset="-78"/>
              </a:rPr>
              <a:t>لبناء</a:t>
            </a: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Arabiya" pitchFamily="18" charset="-78"/>
              <a:cs typeface="ae_AlArabiya" pitchFamily="18" charset="-7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55576" y="742800"/>
            <a:ext cx="2376264" cy="646331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جودة المنتَج</a:t>
            </a:r>
            <a:endParaRPr lang="ar-AE" sz="3600" b="1" spc="5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  <a:cs typeface="PT Bold Heading" pitchFamily="2" charset="-78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3131840" y="814808"/>
            <a:ext cx="720080" cy="525960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6200000">
            <a:off x="1403648" y="1437829"/>
            <a:ext cx="576063" cy="525960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79204" y="1988841"/>
            <a:ext cx="2411560" cy="1750838"/>
          </a:xfrm>
          <a:prstGeom prst="can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  <a:cs typeface="PT Bold Heading" pitchFamily="2" charset="-78"/>
              </a:rPr>
              <a:t>جودة </a:t>
            </a:r>
            <a:r>
              <a:rPr lang="ar-B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  <a:cs typeface="PT Bold Heading" pitchFamily="2" charset="-78"/>
              </a:rPr>
              <a:t>العمليات</a:t>
            </a:r>
          </a:p>
          <a:p>
            <a:pPr algn="ctr"/>
            <a:r>
              <a:rPr lang="ar-B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  <a:cs typeface="PT Bold Heading" pitchFamily="2" charset="-78"/>
              </a:rPr>
              <a:t>(التدريس ومهاراته)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  <a:cs typeface="PT Bold Heading" pitchFamily="2" charset="-78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32556" y="4839791"/>
            <a:ext cx="1433464" cy="1384995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جودة المنتِج والمؤسسة</a:t>
            </a:r>
            <a:endParaRPr lang="ar-AE" sz="2800" b="1" spc="5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  <a:cs typeface="PT Bold Heading" pitchFamily="2" charset="-78"/>
            </a:endParaRPr>
          </a:p>
        </p:txBody>
      </p:sp>
      <p:sp>
        <p:nvSpPr>
          <p:cNvPr id="17" name="Left Arrow 16"/>
          <p:cNvSpPr/>
          <p:nvPr/>
        </p:nvSpPr>
        <p:spPr>
          <a:xfrm rot="16200000">
            <a:off x="394586" y="3993489"/>
            <a:ext cx="1103926" cy="525960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23727" y="1471337"/>
            <a:ext cx="940877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dvertisingExtraBold" pitchFamily="2" charset="-78"/>
              </a:rPr>
              <a:t>تتطلب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3995772"/>
            <a:ext cx="940877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dvertisingExtraBold" pitchFamily="2" charset="-78"/>
              </a:rPr>
              <a:t>تتطلب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24" name="Left Arrow 23"/>
          <p:cNvSpPr/>
          <p:nvPr/>
        </p:nvSpPr>
        <p:spPr>
          <a:xfrm rot="10646337">
            <a:off x="1556137" y="5461799"/>
            <a:ext cx="398502" cy="525960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11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24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92398" y="463225"/>
            <a:ext cx="6750531" cy="15057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EG"/>
            </a:defPPr>
            <a:lvl1pPr algn="ctr">
              <a:defRPr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685800" indent="-685800">
              <a:buFont typeface="AGA Arabesque"/>
              <a:buChar char=")"/>
            </a:pPr>
            <a:r>
              <a:rPr lang="ar-BH" sz="4400" dirty="0" smtClean="0"/>
              <a:t>سمات متعلم القرن الـ 21</a:t>
            </a:r>
            <a:r>
              <a:rPr lang="ar-EG" sz="4400" dirty="0" smtClean="0"/>
              <a:t> </a:t>
            </a:r>
            <a:r>
              <a:rPr lang="ar-EG" sz="4400" dirty="0" smtClean="0">
                <a:sym typeface="AGA Arabesque"/>
              </a:rPr>
              <a:t></a:t>
            </a:r>
            <a:endParaRPr lang="ar-BH" sz="4400" dirty="0" smtClean="0">
              <a:sym typeface="AGA Arabesque"/>
            </a:endParaRPr>
          </a:p>
          <a:p>
            <a:r>
              <a:rPr lang="ar-BH" sz="3200" dirty="0" smtClean="0">
                <a:solidFill>
                  <a:srgbClr val="000066"/>
                </a:solidFill>
                <a:sym typeface="AGA Arabesque"/>
              </a:rPr>
              <a:t> المتعلم المتقن 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8" name="Text Box 20" descr="rose"/>
          <p:cNvSpPr txBox="1">
            <a:spLocks noChangeArrowheads="1"/>
          </p:cNvSpPr>
          <p:nvPr/>
        </p:nvSpPr>
        <p:spPr bwMode="auto">
          <a:xfrm>
            <a:off x="295551" y="2348880"/>
            <a:ext cx="8524921" cy="15696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     </a:t>
            </a:r>
            <a:r>
              <a:rPr lang="ar-E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متعلم </a:t>
            </a:r>
            <a:r>
              <a:rPr lang="ar-B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لم يعد في حاجة لمن يعطيه المعلومة أو يلقنها له</a:t>
            </a:r>
            <a:r>
              <a:rPr lang="ar-EG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، لكنه </a:t>
            </a:r>
            <a:r>
              <a:rPr lang="ar-BH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في حاجة </a:t>
            </a:r>
            <a:r>
              <a:rPr lang="ar-BH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لتدريس جيد</a:t>
            </a:r>
            <a:r>
              <a:rPr lang="ar-BH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يوفر وينظم له فرص التعلم ويستثيره للتعامل مع مصادر المعرفة بذكاء</a:t>
            </a:r>
            <a:r>
              <a:rPr lang="ar-EG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Text Box 23" descr="rose"/>
          <p:cNvSpPr txBox="1">
            <a:spLocks noChangeArrowheads="1"/>
          </p:cNvSpPr>
          <p:nvPr/>
        </p:nvSpPr>
        <p:spPr bwMode="auto">
          <a:xfrm>
            <a:off x="295551" y="4595644"/>
            <a:ext cx="8524921" cy="15696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</a:t>
            </a:r>
            <a:r>
              <a:rPr lang="ar-B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متعلم لديه إمكانات الانفتاح على الثقافة العالمية،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B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ويحتاج </a:t>
            </a:r>
            <a:r>
              <a:rPr lang="ar-BH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لتدريس جيد</a:t>
            </a:r>
            <a:r>
              <a:rPr lang="ar-B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يسلحه بثقافة إسلامية عربية عالمية، بما يمكنه من التوفيق الواعي بين الأصالة والمعاصرة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0" name="Picture 22" descr="GCOL40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7364" y="2460304"/>
            <a:ext cx="4683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GCOL40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4688880"/>
            <a:ext cx="4683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12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400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 descr="rose"/>
          <p:cNvSpPr txBox="1">
            <a:spLocks noChangeArrowheads="1"/>
          </p:cNvSpPr>
          <p:nvPr/>
        </p:nvSpPr>
        <p:spPr bwMode="auto">
          <a:xfrm>
            <a:off x="295551" y="692696"/>
            <a:ext cx="8524921" cy="218521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     متعلم يتم إعداده للبحث عن فرص عمل </a:t>
            </a:r>
            <a:r>
              <a:rPr lang="ar-BH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(إقليمية وعالمية)</a:t>
            </a:r>
            <a:r>
              <a:rPr lang="ar-BH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تقوم على الجودة والكفاءة في التخطيط والتنفيذ والتطوير</a:t>
            </a:r>
            <a:r>
              <a:rPr lang="ar-EG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، </a:t>
            </a:r>
            <a:r>
              <a:rPr lang="ar-BH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ويحتاج </a:t>
            </a:r>
            <a:r>
              <a:rPr lang="ar-BH" sz="34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لتدريس جيد</a:t>
            </a:r>
            <a:r>
              <a:rPr lang="ar-BH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يلبي متطلبات تنمية هذه المعايير</a:t>
            </a:r>
            <a:r>
              <a:rPr lang="ar-EG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.</a:t>
            </a:r>
            <a:endParaRPr lang="en-US" sz="34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Text Box 23" descr="rose"/>
          <p:cNvSpPr txBox="1">
            <a:spLocks noChangeArrowheads="1"/>
          </p:cNvSpPr>
          <p:nvPr/>
        </p:nvSpPr>
        <p:spPr bwMode="auto">
          <a:xfrm>
            <a:off x="295551" y="3429000"/>
            <a:ext cx="8524921" cy="270843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S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</a:t>
            </a:r>
            <a:r>
              <a:rPr lang="ar-BH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متعلم تقاس جودة تعلمه بمدى قدرته على التكيف الذكي والأخلاقي مع تكنولوجيا المعلومات،</a:t>
            </a:r>
            <a:r>
              <a:rPr lang="ar-EG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BH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ويحتاج </a:t>
            </a:r>
            <a:r>
              <a:rPr lang="ar-BH" sz="34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لتدريس جيد</a:t>
            </a:r>
            <a:r>
              <a:rPr lang="ar-BH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ينمي هذه القدرة بما يجعله منتجاً للمعرفة التكنولوجية، لا مجرد مستهلك لها مدمن على جانبها المظلم.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2" name="Picture 28" descr="GCOL407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3257" y="78700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GCOL408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3532675"/>
            <a:ext cx="468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13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253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 descr="rose"/>
          <p:cNvSpPr txBox="1">
            <a:spLocks noChangeArrowheads="1"/>
          </p:cNvSpPr>
          <p:nvPr/>
        </p:nvSpPr>
        <p:spPr bwMode="auto">
          <a:xfrm>
            <a:off x="295551" y="974919"/>
            <a:ext cx="8524921" cy="16619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     متعلم ناقد، محاور ذكي، لا يقتنع بسهولة بما لا يمارسه ويجربه</a:t>
            </a:r>
            <a:r>
              <a:rPr lang="ar-EG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، </a:t>
            </a:r>
            <a:r>
              <a:rPr lang="ar-BH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ويحتاج </a:t>
            </a:r>
            <a:r>
              <a:rPr lang="ar-BH" sz="34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لتدريس جيد</a:t>
            </a:r>
            <a:r>
              <a:rPr lang="ar-BH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يوظف وينمي هذه القدرات</a:t>
            </a:r>
            <a:r>
              <a:rPr lang="ar-EG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.</a:t>
            </a:r>
            <a:endParaRPr lang="en-US" sz="34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Text Box 23" descr="rose"/>
          <p:cNvSpPr txBox="1">
            <a:spLocks noChangeArrowheads="1"/>
          </p:cNvSpPr>
          <p:nvPr/>
        </p:nvSpPr>
        <p:spPr bwMode="auto">
          <a:xfrm>
            <a:off x="295551" y="3548042"/>
            <a:ext cx="8524921" cy="218521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S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</a:t>
            </a:r>
            <a:r>
              <a:rPr lang="ar-BH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متعلم رافض للنظام التعليمي الذي لا يعده لتلبية معايير سوق العمل التي تقوم على التنافس والكفاءة،</a:t>
            </a:r>
            <a:r>
              <a:rPr lang="ar-EG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BH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ويحتاج </a:t>
            </a:r>
            <a:r>
              <a:rPr lang="ar-BH" sz="34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لتدريس جيد</a:t>
            </a:r>
            <a:r>
              <a:rPr lang="ar-BH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يكسبه مهارات الأداء ويطلق قدراته الإبداعية.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6" name="Picture 23" descr="GCOL40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08267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GCOL410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5847" y="3642347"/>
            <a:ext cx="4683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14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478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15</a:t>
            </a:fld>
            <a:endParaRPr lang="ar-EG"/>
          </a:p>
        </p:txBody>
      </p:sp>
      <p:pic>
        <p:nvPicPr>
          <p:cNvPr id="2050" name="Picture 2" descr="C:\Users\user\Desktop\44622_21m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6" y="451620"/>
            <a:ext cx="8208912" cy="5961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15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8958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939371" y="770291"/>
            <a:ext cx="5244613" cy="1200329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ar-SA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5400">
                <a:solidFill>
                  <a:srgbClr val="FFFF00"/>
                </a:solidFill>
                <a:cs typeface="PT Bold Heading" pitchFamily="2" charset="-78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1400"/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1400"/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1400"/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r>
              <a:rPr lang="ar-EG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Broken" pitchFamily="2" charset="-78"/>
              </a:rPr>
              <a:t>صرخة متعلم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63927" y="2181230"/>
            <a:ext cx="8411431" cy="4154984"/>
          </a:xfrm>
          <a:prstGeom prst="rect">
            <a:avLst/>
          </a:prstGeom>
          <a:solidFill>
            <a:srgbClr val="66CCFF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400" b="1" cap="all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defRPr>
            </a:lvl1pPr>
          </a:lstStyle>
          <a:p>
            <a:pPr algn="ctr"/>
            <a:r>
              <a:rPr lang="ar-EG" sz="4400" dirty="0" smtClean="0">
                <a:sym typeface="Wingdings 2"/>
              </a:rPr>
              <a:t>» معلمي الحبيب ....</a:t>
            </a:r>
            <a:br>
              <a:rPr lang="ar-EG" sz="4400" dirty="0" smtClean="0">
                <a:sym typeface="Wingdings 2"/>
              </a:rPr>
            </a:br>
            <a:r>
              <a:rPr lang="ar-EG" sz="4400" dirty="0" smtClean="0">
                <a:sym typeface="Wingdings 2"/>
              </a:rPr>
              <a:t>أنا لست مجرد ورقة بيضاء فارغة تكتب عليها ما تريد ! فإن كنت حقاً تريد </a:t>
            </a:r>
            <a:r>
              <a:rPr lang="ar-EG" sz="4400" dirty="0">
                <a:sym typeface="Wingdings 2"/>
              </a:rPr>
              <a:t>تجويد </a:t>
            </a:r>
            <a:r>
              <a:rPr lang="ar-EG" sz="4400" dirty="0" smtClean="0">
                <a:sym typeface="Wingdings 2"/>
              </a:rPr>
              <a:t>تعليمك </a:t>
            </a:r>
            <a:r>
              <a:rPr lang="ar-BH" sz="4400" dirty="0">
                <a:sym typeface="Wingdings 2"/>
              </a:rPr>
              <a:t>أ</a:t>
            </a:r>
            <a:r>
              <a:rPr lang="ar-EG" sz="4400" dirty="0" smtClean="0">
                <a:sym typeface="Wingdings 2"/>
              </a:rPr>
              <a:t>رح نفسك </a:t>
            </a:r>
            <a:br>
              <a:rPr lang="ar-EG" sz="4400" dirty="0" smtClean="0">
                <a:sym typeface="Wingdings 2"/>
              </a:rPr>
            </a:br>
            <a:r>
              <a:rPr lang="ar-EG" sz="4400" dirty="0" smtClean="0">
                <a:sym typeface="Wingdings 2"/>
              </a:rPr>
              <a:t>وارحمني وافهمني جيداً، وانظر لي كما تنظر لورقة النبات الخضراء »</a:t>
            </a:r>
            <a:endParaRPr lang="en-US" sz="4400" dirty="0">
              <a:sym typeface="Wingdings 2"/>
            </a:endParaRPr>
          </a:p>
        </p:txBody>
      </p:sp>
      <p:pic>
        <p:nvPicPr>
          <p:cNvPr id="1026" name="Picture 2" descr="C:\Users\Dr\Desktop\ch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03" y="327883"/>
            <a:ext cx="1587055" cy="1629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2" y="327884"/>
            <a:ext cx="1530330" cy="1631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16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26618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95789" y="404664"/>
            <a:ext cx="4192269" cy="1384995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كيف تبني النباتات غذائها؟ وما دور كل من النبات والإنسان في هذه العملية؟</a:t>
            </a:r>
            <a:endParaRPr lang="en-US" sz="2800" b="1" cap="all" dirty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  <a:sym typeface="Wingdings 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581139" y="2118335"/>
            <a:ext cx="4207666" cy="2246769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400" b="1" cap="all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defRPr>
            </a:lvl1pPr>
          </a:lstStyle>
          <a:p>
            <a:r>
              <a:rPr lang="ar-EG" sz="2800" dirty="0">
                <a:sym typeface="Wingdings"/>
              </a:rPr>
              <a:t></a:t>
            </a:r>
            <a:r>
              <a:rPr lang="ar-EG" sz="2800" dirty="0">
                <a:sym typeface="Wingdings 2"/>
              </a:rPr>
              <a:t> تبني النباتات غذائها بنفسها. ودور الإنسان توفير المواد الأولية لها، وتهيئة الظروف المناسبة لتكوين غذائها ونموها.</a:t>
            </a:r>
            <a:endParaRPr lang="en-US" sz="2800" dirty="0">
              <a:sym typeface="Wingdings 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81139" y="4653136"/>
            <a:ext cx="4198992" cy="1815882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400" b="1" cap="all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defRPr>
            </a:lvl1pPr>
          </a:lstStyle>
          <a:p>
            <a:r>
              <a:rPr lang="ar-EG" sz="2800" dirty="0">
                <a:sym typeface="Wingdings"/>
              </a:rPr>
              <a:t></a:t>
            </a:r>
            <a:r>
              <a:rPr lang="ar-EG" sz="2800" dirty="0">
                <a:sym typeface="Wingdings 2"/>
              </a:rPr>
              <a:t> هل يمكن للطلاب أن يكونوا مثل النباتات فيبنون معرفتهم بأنفسهم </a:t>
            </a:r>
            <a:r>
              <a:rPr lang="ar-EG" sz="2800" dirty="0" smtClean="0">
                <a:sym typeface="Wingdings 2"/>
              </a:rPr>
              <a:t>وبمساعدة وتوجيه المعلم؟</a:t>
            </a:r>
            <a:endParaRPr lang="en-US" sz="2800" dirty="0">
              <a:sym typeface="Wingdings 2"/>
            </a:endParaRPr>
          </a:p>
        </p:txBody>
      </p:sp>
      <p:pic>
        <p:nvPicPr>
          <p:cNvPr id="2050" name="Picture 2" descr="C:\Users\Dr. Yousry\Desktop\photosynth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0" y="620688"/>
            <a:ext cx="4139382" cy="576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17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81681" y="633462"/>
            <a:ext cx="8349566" cy="92333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57150" h="38100" prst="artDeco"/>
            </a:sp3d>
          </a:bodyPr>
          <a:lstStyle>
            <a:defPPr>
              <a:defRPr lang="ar-EG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sz="7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1400"/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1400"/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1400"/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r>
              <a:rPr lang="ar-EG" sz="5400" dirty="0">
                <a:solidFill>
                  <a:srgbClr val="FF0000"/>
                </a:solidFill>
              </a:rPr>
              <a:t>جوهر الفلسفة (النظرية) </a:t>
            </a:r>
            <a:r>
              <a:rPr lang="ar-EG" sz="5400" dirty="0" smtClean="0">
                <a:solidFill>
                  <a:srgbClr val="FF0000"/>
                </a:solidFill>
              </a:rPr>
              <a:t>البنائية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4956" y="1983031"/>
            <a:ext cx="8397363" cy="1661993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3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تمثل الفكرة القائلة بأن : ÷أن المعرفة يتم بناؤها في عقل المتعلم بواسطة المتعلم نفسه× </a:t>
            </a:r>
            <a:r>
              <a:rPr lang="ar-EG" sz="3400" b="1" cap="all" dirty="0" smtClean="0">
                <a:ln w="0"/>
                <a:solidFill>
                  <a:srgbClr val="FF0000"/>
                </a:solidFill>
                <a:latin typeface="Arial" pitchFamily="34" charset="0"/>
                <a:cs typeface="PT Bold Heading" pitchFamily="2" charset="-78"/>
                <a:sym typeface="Wingdings 2"/>
              </a:rPr>
              <a:t>جوهر الفلسفة البنائية</a:t>
            </a:r>
            <a:r>
              <a:rPr lang="ar-EG" sz="3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</a:t>
            </a:r>
            <a:r>
              <a:rPr lang="en-US" sz="3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Constructivism</a:t>
            </a:r>
            <a:r>
              <a:rPr lang="ar-EG" sz="3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.</a:t>
            </a:r>
            <a:endParaRPr lang="en-US" sz="3400" b="1" cap="all" dirty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  <a:sym typeface="Wingdings 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5334" y="4063217"/>
            <a:ext cx="8386985" cy="2185214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3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</a:t>
            </a:r>
            <a:r>
              <a:rPr lang="ar-EG" sz="3400" b="1" cap="all" dirty="0" smtClean="0">
                <a:ln w="0"/>
                <a:solidFill>
                  <a:srgbClr val="FF0000"/>
                </a:solidFill>
                <a:latin typeface="Arial" pitchFamily="34" charset="0"/>
                <a:cs typeface="PT Bold Heading" pitchFamily="2" charset="-78"/>
                <a:sym typeface="Wingdings 2"/>
              </a:rPr>
              <a:t>التدريس</a:t>
            </a:r>
            <a:r>
              <a:rPr lang="ar-EG" sz="3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: ÷هي عملية تنظيم مواقف التعليم ـ التعلم (في غرفة الصف وخارجها) بما يمكّن المتعلم من بناء معرفته بنفسه مع قليل من التوجيه والإرشاد من جانب المعلم×.</a:t>
            </a:r>
            <a:endParaRPr lang="en-US" sz="3400" b="1" cap="all" dirty="0" smtClean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  <a:sym typeface="Wingdings 2"/>
            </a:endParaRPr>
          </a:p>
        </p:txBody>
      </p:sp>
      <p:sp>
        <p:nvSpPr>
          <p:cNvPr id="6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18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170249" y="470302"/>
            <a:ext cx="6792497" cy="112647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EG"/>
            </a:defPPr>
            <a:lvl1pPr algn="ctr">
              <a:defRPr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EG" sz="4800" dirty="0" smtClean="0">
                <a:sym typeface="AGA Arabesque"/>
              </a:rPr>
              <a:t></a:t>
            </a:r>
            <a:r>
              <a:rPr lang="ar-EG" sz="4800" dirty="0" smtClean="0">
                <a:sym typeface="Wingdings"/>
              </a:rPr>
              <a:t> </a:t>
            </a:r>
            <a:r>
              <a:rPr lang="ar-EG" sz="4800" dirty="0"/>
              <a:t>مبادئ النظرية البنائية </a:t>
            </a:r>
            <a:r>
              <a:rPr lang="ar-EG" sz="4800" dirty="0">
                <a:sym typeface="AGA Arabesque"/>
              </a:rPr>
              <a:t></a:t>
            </a:r>
            <a:endParaRPr lang="en-US" sz="4800" dirty="0"/>
          </a:p>
        </p:txBody>
      </p:sp>
      <p:sp>
        <p:nvSpPr>
          <p:cNvPr id="50" name="عنصر نائب لرقم الشريحة 9"/>
          <p:cNvSpPr>
            <a:spLocks noGrp="1"/>
          </p:cNvSpPr>
          <p:nvPr>
            <p:ph type="sldNum" sz="quarter" idx="12"/>
          </p:nvPr>
        </p:nvSpPr>
        <p:spPr>
          <a:xfrm>
            <a:off x="8358214" y="6429396"/>
            <a:ext cx="758952" cy="357166"/>
          </a:xfrm>
        </p:spPr>
        <p:txBody>
          <a:bodyPr>
            <a:noAutofit/>
          </a:bodyPr>
          <a:lstStyle/>
          <a:p>
            <a:pPr algn="ctr"/>
            <a:fld id="{1CEFFB24-359D-44A4-8A40-29548E8EA72E}" type="slidenum">
              <a:rPr lang="ar-EG" sz="2000" smtClean="0">
                <a:solidFill>
                  <a:srgbClr val="FF0000"/>
                </a:solidFill>
                <a:cs typeface="AL-Mateen" pitchFamily="2" charset="-78"/>
              </a:rPr>
              <a:pPr algn="ctr"/>
              <a:t>19</a:t>
            </a:fld>
            <a:endParaRPr lang="ar-EG" sz="2000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7" name="Text Box 20" descr="rose"/>
          <p:cNvSpPr txBox="1">
            <a:spLocks noChangeArrowheads="1"/>
          </p:cNvSpPr>
          <p:nvPr/>
        </p:nvSpPr>
        <p:spPr bwMode="auto">
          <a:xfrm>
            <a:off x="295551" y="2351782"/>
            <a:ext cx="8524921" cy="107721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SA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      </a:t>
            </a:r>
            <a:r>
              <a:rPr lang="ar-E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المتعلم لا يستقبل المعرفة بشكل سلبي</a:t>
            </a:r>
            <a:r>
              <a:rPr lang="ar-EG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، لكنه يبنيها من خلال مشاركته الفعّالة في موقف التعليم ـ التعلم.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pic>
        <p:nvPicPr>
          <p:cNvPr id="8" name="Picture 22" descr="GCOL40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7364" y="2463206"/>
            <a:ext cx="4683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3" descr="rose"/>
          <p:cNvSpPr txBox="1">
            <a:spLocks noChangeArrowheads="1"/>
          </p:cNvSpPr>
          <p:nvPr/>
        </p:nvSpPr>
        <p:spPr bwMode="auto">
          <a:xfrm>
            <a:off x="295551" y="4205406"/>
            <a:ext cx="8524921" cy="181588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</a:t>
            </a:r>
            <a:r>
              <a:rPr lang="ar-B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</a:t>
            </a: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ؤثر </a:t>
            </a:r>
            <a:r>
              <a:rPr lang="ar-B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الخبرات السابقة </a:t>
            </a:r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(الفهم المسبق)</a:t>
            </a:r>
            <a:r>
              <a:rPr lang="ar-B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من جانب المتعلم للمعلومات على تعلمه للمعارف الجديدة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، وإن كان فهمه المسبق غير صحيح ومتجذر في عقله ويقاوم التغيير فإنه سيؤثر سلباً على فهمه اللاحق وتعلمه للمعرفة الجديدة.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1" name="Picture 25" descr="GCOL40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4256832"/>
            <a:ext cx="4683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19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92398" y="463225"/>
            <a:ext cx="6750531" cy="94955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EG"/>
            </a:defPPr>
            <a:lvl1pPr algn="ctr">
              <a:defRPr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sz="4400" dirty="0" smtClean="0">
                <a:sym typeface="AGA Arabesque"/>
              </a:rPr>
              <a:t></a:t>
            </a:r>
            <a:r>
              <a:rPr lang="ar-BH" sz="4400" dirty="0" smtClean="0"/>
              <a:t> موضوعات المحاضرة</a:t>
            </a:r>
            <a:r>
              <a:rPr lang="ar-EG" sz="4400" dirty="0" smtClean="0"/>
              <a:t> </a:t>
            </a:r>
            <a:r>
              <a:rPr lang="ar-EG" sz="4400" dirty="0" smtClean="0">
                <a:sym typeface="AGA Arabesque"/>
              </a:rPr>
              <a:t></a:t>
            </a:r>
            <a:endParaRPr lang="ar-BH" sz="4400" dirty="0" smtClean="0">
              <a:sym typeface="AGA Arabesque"/>
            </a:endParaRPr>
          </a:p>
        </p:txBody>
      </p:sp>
      <p:sp>
        <p:nvSpPr>
          <p:cNvPr id="6" name="Text Box 20" descr="rose"/>
          <p:cNvSpPr txBox="1">
            <a:spLocks noChangeArrowheads="1"/>
          </p:cNvSpPr>
          <p:nvPr/>
        </p:nvSpPr>
        <p:spPr bwMode="auto">
          <a:xfrm>
            <a:off x="1286526" y="1916832"/>
            <a:ext cx="655210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1-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تأصيل التجويد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7" name="Text Box 20" descr="rose"/>
          <p:cNvSpPr txBox="1">
            <a:spLocks noChangeArrowheads="1"/>
          </p:cNvSpPr>
          <p:nvPr/>
        </p:nvSpPr>
        <p:spPr bwMode="auto">
          <a:xfrm>
            <a:off x="1295200" y="2479720"/>
            <a:ext cx="655210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2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مبادئ تجويد التدريس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8" name="Text Box 20" descr="rose"/>
          <p:cNvSpPr txBox="1">
            <a:spLocks noChangeArrowheads="1"/>
          </p:cNvSpPr>
          <p:nvPr/>
        </p:nvSpPr>
        <p:spPr bwMode="auto">
          <a:xfrm>
            <a:off x="1286526" y="3023846"/>
            <a:ext cx="655210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3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سمات متعلم القرن الواحد والعشرين وعلاقتها بجودة التدريس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9" name="Text Box 20" descr="rose"/>
          <p:cNvSpPr txBox="1">
            <a:spLocks noChangeArrowheads="1"/>
          </p:cNvSpPr>
          <p:nvPr/>
        </p:nvSpPr>
        <p:spPr bwMode="auto">
          <a:xfrm>
            <a:off x="1286526" y="3599910"/>
            <a:ext cx="655210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4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مبادئ الفلسفة (النظرية) البنائية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0" name="Text Box 20" descr="rose"/>
          <p:cNvSpPr txBox="1">
            <a:spLocks noChangeArrowheads="1"/>
          </p:cNvSpPr>
          <p:nvPr/>
        </p:nvSpPr>
        <p:spPr bwMode="auto">
          <a:xfrm>
            <a:off x="1295200" y="4175974"/>
            <a:ext cx="655210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5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تصور مقترح لمعايير التدريس المُجوّد.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1" name="Text Box 20" descr="rose"/>
          <p:cNvSpPr txBox="1">
            <a:spLocks noChangeArrowheads="1"/>
          </p:cNvSpPr>
          <p:nvPr/>
        </p:nvSpPr>
        <p:spPr bwMode="auto">
          <a:xfrm>
            <a:off x="1286526" y="4752038"/>
            <a:ext cx="655210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6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نماذج التدريس القائمة على الفلسفة البنائية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2" name="Text Box 20" descr="rose"/>
          <p:cNvSpPr txBox="1">
            <a:spLocks noChangeArrowheads="1"/>
          </p:cNvSpPr>
          <p:nvPr/>
        </p:nvSpPr>
        <p:spPr bwMode="auto">
          <a:xfrm>
            <a:off x="1313420" y="5328102"/>
            <a:ext cx="655210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7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نموذج بايبي ومراحل استراتيجية التعلم البنائي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3" name="Text Box 20" descr="rose"/>
          <p:cNvSpPr txBox="1">
            <a:spLocks noChangeArrowheads="1"/>
          </p:cNvSpPr>
          <p:nvPr/>
        </p:nvSpPr>
        <p:spPr bwMode="auto">
          <a:xfrm>
            <a:off x="1313420" y="5936104"/>
            <a:ext cx="655210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8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تخطيط التدريس وفق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استراتيجية التعلم البنائي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4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69673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FFB24-359D-44A4-8A40-29548E8EA72E}" type="slidenum">
              <a:rPr kumimoji="0" lang="ar-EG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E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عنصر نائب لرقم الشريحة 9"/>
          <p:cNvSpPr>
            <a:spLocks noGrp="1"/>
          </p:cNvSpPr>
          <p:nvPr>
            <p:ph type="sldNum" sz="quarter" idx="12"/>
          </p:nvPr>
        </p:nvSpPr>
        <p:spPr>
          <a:xfrm>
            <a:off x="8358214" y="6429396"/>
            <a:ext cx="758952" cy="357166"/>
          </a:xfrm>
        </p:spPr>
        <p:txBody>
          <a:bodyPr>
            <a:noAutofit/>
          </a:bodyPr>
          <a:lstStyle/>
          <a:p>
            <a:pPr algn="ctr"/>
            <a:fld id="{1CEFFB24-359D-44A4-8A40-29548E8EA72E}" type="slidenum">
              <a:rPr lang="ar-EG" sz="2000" smtClean="0">
                <a:solidFill>
                  <a:srgbClr val="FF0000"/>
                </a:solidFill>
                <a:cs typeface="AL-Mateen" pitchFamily="2" charset="-78"/>
              </a:rPr>
              <a:pPr algn="ctr"/>
              <a:t>20</a:t>
            </a:fld>
            <a:endParaRPr lang="ar-EG" sz="2000" dirty="0">
              <a:solidFill>
                <a:srgbClr val="FF0000"/>
              </a:solidFill>
              <a:cs typeface="AL-Mateen" pitchFamily="2" charset="-78"/>
            </a:endParaRPr>
          </a:p>
        </p:txBody>
      </p:sp>
      <p:sp>
        <p:nvSpPr>
          <p:cNvPr id="12" name="Text Box 26" descr="rose"/>
          <p:cNvSpPr txBox="1">
            <a:spLocks noChangeArrowheads="1"/>
          </p:cNvSpPr>
          <p:nvPr/>
        </p:nvSpPr>
        <p:spPr bwMode="auto">
          <a:xfrm>
            <a:off x="350599" y="832644"/>
            <a:ext cx="8425060" cy="230832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      </a:t>
            </a:r>
            <a:r>
              <a:rPr lang="ar-EG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يبني المتعلم معنى ما يتعلمه بنفسه ذاتياً</a:t>
            </a: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، حيث يتشكل المعنى داخل بنيته المعرفية بناءً على رؤية خاصة به، فالأفكار ليست ذات معانٍ ثابتة لدى الأفراد</a:t>
            </a:r>
            <a:r>
              <a:rPr lang="ar-SA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pic>
        <p:nvPicPr>
          <p:cNvPr id="13" name="Picture 28" descr="GCOL407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531" y="962465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 descr="rose"/>
          <p:cNvSpPr txBox="1">
            <a:spLocks noChangeArrowheads="1"/>
          </p:cNvSpPr>
          <p:nvPr/>
        </p:nvSpPr>
        <p:spPr bwMode="auto">
          <a:xfrm>
            <a:off x="369286" y="3789040"/>
            <a:ext cx="8425060" cy="230832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      </a:t>
            </a:r>
            <a:r>
              <a:rPr lang="ar-EG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المعرفة ليست منفصلة (مستقلة) عن المتعلم</a:t>
            </a: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، مادام هو بانيها وباني معانيها في عقله. لذا </a:t>
            </a:r>
            <a:r>
              <a:rPr lang="ar-EG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تشكل هذه المعرفة نظرته للعالم</a:t>
            </a: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من حوله، وعلى أساسها يفسر ظواهر وأحداث هذا العالم. 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pic>
        <p:nvPicPr>
          <p:cNvPr id="15" name="Picture 22" descr="GCOL408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6002" y="3896792"/>
            <a:ext cx="468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20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65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2" descr="rose"/>
          <p:cNvSpPr txBox="1">
            <a:spLocks noChangeArrowheads="1"/>
          </p:cNvSpPr>
          <p:nvPr/>
        </p:nvSpPr>
        <p:spPr bwMode="auto">
          <a:xfrm>
            <a:off x="332904" y="531449"/>
            <a:ext cx="8487568" cy="255454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SA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     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يحدث التعلم </a:t>
            </a:r>
            <a:r>
              <a:rPr lang="ar-EG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الجيد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عندما يتضمن موقف التعليم </a:t>
            </a:r>
            <a:r>
              <a:rPr lang="ar-EG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التعلم مشكلات </a:t>
            </a:r>
            <a:r>
              <a:rPr lang="ar-EG" sz="4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ملحة،</a:t>
            </a:r>
            <a:r>
              <a:rPr lang="ar-EG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</a:t>
            </a:r>
            <a:r>
              <a:rPr lang="ar-EG" sz="4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ومرتبطة بواقعه،</a:t>
            </a:r>
            <a:r>
              <a:rPr lang="ar-EG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</a:t>
            </a:r>
            <a:r>
              <a:rPr lang="ar-EG" sz="4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وحقيقية</a:t>
            </a:r>
            <a:r>
              <a:rPr lang="ar-EG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، </a:t>
            </a:r>
            <a:r>
              <a:rPr lang="ar-EG" sz="4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وتتحدى قدراته</a:t>
            </a:r>
            <a:r>
              <a:rPr lang="ar-EG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،</a:t>
            </a:r>
            <a:r>
              <a:rPr lang="ar-EG" sz="4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وتمثل معنى بالنسبة له</a:t>
            </a:r>
            <a:r>
              <a:rPr lang="ar-EG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16" name="Text Box 14" descr="rose"/>
          <p:cNvSpPr txBox="1">
            <a:spLocks noChangeArrowheads="1"/>
          </p:cNvSpPr>
          <p:nvPr/>
        </p:nvSpPr>
        <p:spPr bwMode="auto">
          <a:xfrm>
            <a:off x="332904" y="3682767"/>
            <a:ext cx="8487568" cy="255454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SA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     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تفاعل المتعلم مع غيره من المتعلمين </a:t>
            </a:r>
            <a:r>
              <a:rPr lang="ar-EG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وتبادله المعاني </a:t>
            </a:r>
            <a:r>
              <a:rPr lang="ar-BH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(</a:t>
            </a:r>
            <a:r>
              <a:rPr lang="ar-EG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التي كوّنها بنفسه في عقله</a:t>
            </a:r>
            <a:r>
              <a:rPr lang="ar-BH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)</a:t>
            </a:r>
            <a:r>
              <a:rPr lang="ar-EG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معهم </a:t>
            </a:r>
            <a:r>
              <a:rPr lang="ar-E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يؤدي إلى نمو وتعديل في أبنيته المعرفية.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pic>
        <p:nvPicPr>
          <p:cNvPr id="19" name="Picture 23" descr="GCOL409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70515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4" descr="GCOL410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3801196"/>
            <a:ext cx="4683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21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2090" y="404664"/>
            <a:ext cx="8374426" cy="93610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EG"/>
            </a:defPPr>
            <a:lvl1pPr algn="ctr">
              <a:defRPr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sz="440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thnna" pitchFamily="34" charset="-78"/>
                <a:sym typeface="AGA Arabesque"/>
              </a:rPr>
              <a:t></a:t>
            </a:r>
            <a:r>
              <a:rPr lang="ar-BH" sz="440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thnna" pitchFamily="34" charset="-78"/>
              </a:rPr>
              <a:t> تصور مقترح لمعايير التدريس المُجوّد </a:t>
            </a:r>
            <a:r>
              <a:rPr lang="ar-BH" sz="4400" dirty="0" smtClean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othnna" pitchFamily="34" charset="-78"/>
                <a:sym typeface="AGA Arabesque"/>
              </a:rPr>
              <a:t></a:t>
            </a:r>
            <a:endParaRPr lang="ar-BH" sz="4400" dirty="0" smtClean="0">
              <a:ln w="1143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othnna" pitchFamily="34" charset="-78"/>
            </a:endParaRPr>
          </a:p>
        </p:txBody>
      </p:sp>
      <p:sp>
        <p:nvSpPr>
          <p:cNvPr id="8" name="Text Box 20" descr="rose"/>
          <p:cNvSpPr txBox="1">
            <a:spLocks noChangeArrowheads="1"/>
          </p:cNvSpPr>
          <p:nvPr/>
        </p:nvSpPr>
        <p:spPr bwMode="auto">
          <a:xfrm>
            <a:off x="368642" y="2924944"/>
            <a:ext cx="8379199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1- يستند إلى 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مدخل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تدريسي معتمد.</a:t>
            </a:r>
            <a:endParaRPr lang="en-US" sz="32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9" name="Text Box 20" descr="rose"/>
          <p:cNvSpPr txBox="1">
            <a:spLocks noChangeArrowheads="1"/>
          </p:cNvSpPr>
          <p:nvPr/>
        </p:nvSpPr>
        <p:spPr bwMode="auto">
          <a:xfrm>
            <a:off x="377316" y="3861048"/>
            <a:ext cx="8379199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2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تستند طرق التدريس لعمليات 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اختيار وصياغة وتنظيم وعرض 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للمحتوى مناسبة.</a:t>
            </a:r>
            <a:endParaRPr lang="en-US" sz="32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0" name="Text Box 20" descr="rose"/>
          <p:cNvSpPr txBox="1">
            <a:spLocks noChangeArrowheads="1"/>
          </p:cNvSpPr>
          <p:nvPr/>
        </p:nvSpPr>
        <p:spPr bwMode="auto">
          <a:xfrm>
            <a:off x="368642" y="5290255"/>
            <a:ext cx="8379199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3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يستخدم 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مداخل وطرق وأساليب تدريسية 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في ضوء أهداف موقف التعليم – التعلم.</a:t>
            </a:r>
            <a:endParaRPr lang="en-US" sz="32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78052" y="1702549"/>
            <a:ext cx="2973847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  <a:sym typeface="AGA Arabesque"/>
              </a:rPr>
              <a:t>أ ـ</a:t>
            </a:r>
            <a:r>
              <a:rPr lang="ar-B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</a:rPr>
              <a:t> معايير عامة: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1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22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694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 descr="rose"/>
          <p:cNvSpPr txBox="1">
            <a:spLocks noChangeArrowheads="1"/>
          </p:cNvSpPr>
          <p:nvPr/>
        </p:nvSpPr>
        <p:spPr bwMode="auto">
          <a:xfrm>
            <a:off x="368642" y="2060848"/>
            <a:ext cx="837919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1- يستند إلى تمكن من 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المادة المُتعلمة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.</a:t>
            </a:r>
            <a:endParaRPr lang="en-US" sz="32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9" name="Text Box 20" descr="rose"/>
          <p:cNvSpPr txBox="1">
            <a:spLocks noChangeArrowheads="1"/>
          </p:cNvSpPr>
          <p:nvPr/>
        </p:nvSpPr>
        <p:spPr bwMode="auto">
          <a:xfrm>
            <a:off x="377316" y="3212976"/>
            <a:ext cx="837919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2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يستند إلى وعي حقيقي 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بطبيعة المادة المُتعلمة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.</a:t>
            </a:r>
            <a:endParaRPr lang="en-US" sz="32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0" name="Text Box 20" descr="rose"/>
          <p:cNvSpPr txBox="1">
            <a:spLocks noChangeArrowheads="1"/>
          </p:cNvSpPr>
          <p:nvPr/>
        </p:nvSpPr>
        <p:spPr bwMode="auto">
          <a:xfrm>
            <a:off x="368642" y="4365104"/>
            <a:ext cx="837919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3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يستند إلى فهم عميق 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بطبائع المتعلمين وسماتهم.</a:t>
            </a:r>
            <a:endParaRPr lang="en-US" sz="3200" b="1" dirty="0">
              <a:ln>
                <a:solidFill>
                  <a:srgbClr val="0099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8113" y="836712"/>
            <a:ext cx="792088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  <a:sym typeface="AGA Arabesque"/>
              </a:rPr>
              <a:t>ب ـ</a:t>
            </a:r>
            <a:r>
              <a:rPr lang="ar-BH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</a:rPr>
              <a:t> معايير تتصل بمكونات موقف التعليم-التعلم: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1" name="Text Box 20" descr="rose"/>
          <p:cNvSpPr txBox="1">
            <a:spLocks noChangeArrowheads="1"/>
          </p:cNvSpPr>
          <p:nvPr/>
        </p:nvSpPr>
        <p:spPr bwMode="auto">
          <a:xfrm>
            <a:off x="382089" y="5567082"/>
            <a:ext cx="837919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3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يوظّف 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وسائط وإمكانات تكنولوجيا التعليم </a:t>
            </a:r>
            <a:r>
              <a:rPr lang="ar-BH" sz="32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المعاصرة.</a:t>
            </a:r>
            <a:endParaRPr lang="en-US" sz="32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2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23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461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 descr="rose"/>
          <p:cNvSpPr txBox="1">
            <a:spLocks noChangeArrowheads="1"/>
          </p:cNvSpPr>
          <p:nvPr/>
        </p:nvSpPr>
        <p:spPr bwMode="auto">
          <a:xfrm>
            <a:off x="368642" y="2132856"/>
            <a:ext cx="8379199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000" b="1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en-US" dirty="0">
                <a:sym typeface="AGA Arabesque"/>
              </a:rPr>
              <a:t>1</a:t>
            </a:r>
            <a:r>
              <a:rPr lang="ar-BH" dirty="0">
                <a:sym typeface="AGA Arabesque"/>
              </a:rPr>
              <a:t>- يستند إلى </a:t>
            </a:r>
            <a:r>
              <a:rPr lang="ar-BH" dirty="0">
                <a:solidFill>
                  <a:srgbClr val="FF0000"/>
                </a:solidFill>
                <a:sym typeface="AGA Arabesque"/>
              </a:rPr>
              <a:t>خطة</a:t>
            </a:r>
            <a:r>
              <a:rPr lang="ar-BH" dirty="0">
                <a:sym typeface="AGA Arabesque"/>
              </a:rPr>
              <a:t> مكتوبة محكمة وأخرى عقلية مرنة.</a:t>
            </a:r>
            <a:endParaRPr lang="en-US" dirty="0"/>
          </a:p>
        </p:txBody>
      </p:sp>
      <p:sp>
        <p:nvSpPr>
          <p:cNvPr id="9" name="Text Box 20" descr="rose"/>
          <p:cNvSpPr txBox="1">
            <a:spLocks noChangeArrowheads="1"/>
          </p:cNvSpPr>
          <p:nvPr/>
        </p:nvSpPr>
        <p:spPr bwMode="auto">
          <a:xfrm>
            <a:off x="377316" y="3155305"/>
            <a:ext cx="8379199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000" b="1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en-US" dirty="0">
                <a:sym typeface="AGA Arabesque"/>
              </a:rPr>
              <a:t>2</a:t>
            </a:r>
            <a:r>
              <a:rPr lang="ar-BH" dirty="0">
                <a:sym typeface="AGA Arabesque"/>
              </a:rPr>
              <a:t>- يستند إلى تحليل علمي </a:t>
            </a:r>
            <a:r>
              <a:rPr lang="ar-BH" dirty="0">
                <a:solidFill>
                  <a:srgbClr val="FF0000"/>
                </a:solidFill>
                <a:sym typeface="AGA Arabesque"/>
              </a:rPr>
              <a:t>لأوجه تعلم</a:t>
            </a:r>
            <a:r>
              <a:rPr lang="ar-BH" dirty="0">
                <a:sym typeface="AGA Arabesque"/>
              </a:rPr>
              <a:t> المادة المتعلمة.</a:t>
            </a:r>
            <a:endParaRPr lang="en-US" dirty="0"/>
          </a:p>
        </p:txBody>
      </p:sp>
      <p:sp>
        <p:nvSpPr>
          <p:cNvPr id="10" name="Text Box 20" descr="rose"/>
          <p:cNvSpPr txBox="1">
            <a:spLocks noChangeArrowheads="1"/>
          </p:cNvSpPr>
          <p:nvPr/>
        </p:nvSpPr>
        <p:spPr bwMode="auto">
          <a:xfrm>
            <a:off x="368642" y="4199022"/>
            <a:ext cx="837919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000" b="1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en-US" dirty="0">
                <a:sym typeface="AGA Arabesque"/>
              </a:rPr>
              <a:t>3</a:t>
            </a:r>
            <a:r>
              <a:rPr lang="ar-BH" dirty="0">
                <a:sym typeface="AGA Arabesque"/>
              </a:rPr>
              <a:t>- يستند إلى </a:t>
            </a:r>
            <a:r>
              <a:rPr lang="ar-BH" dirty="0">
                <a:solidFill>
                  <a:srgbClr val="FF0000"/>
                </a:solidFill>
                <a:sym typeface="AGA Arabesque"/>
              </a:rPr>
              <a:t>أنشطة </a:t>
            </a:r>
            <a:r>
              <a:rPr lang="ar-BH" dirty="0" smtClean="0">
                <a:solidFill>
                  <a:srgbClr val="FF0000"/>
                </a:solidFill>
                <a:sym typeface="AGA Arabesque"/>
              </a:rPr>
              <a:t>تعليمية إجرائية</a:t>
            </a:r>
            <a:r>
              <a:rPr lang="ar-BH" dirty="0" smtClean="0">
                <a:sym typeface="AGA Arabesque"/>
              </a:rPr>
              <a:t> </a:t>
            </a:r>
            <a:r>
              <a:rPr lang="ar-BH" dirty="0">
                <a:sym typeface="AGA Arabesque"/>
              </a:rPr>
              <a:t>مناسبة للأهداف والمحتوى وطبيعة المتعلم وبيئة التعلم.</a:t>
            </a:r>
            <a:endParaRPr lang="en-US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8113" y="548680"/>
            <a:ext cx="7920881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  <a:sym typeface="AGA Arabesque"/>
              </a:rPr>
              <a:t>ج ـ</a:t>
            </a:r>
            <a:r>
              <a:rPr lang="ar-BH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</a:rPr>
              <a:t> معايير تتصل بعمليات التدريس: تخطيطاً وتنفيذاً وتقويماً: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1" name="Text Box 20" descr="rose"/>
          <p:cNvSpPr txBox="1">
            <a:spLocks noChangeArrowheads="1"/>
          </p:cNvSpPr>
          <p:nvPr/>
        </p:nvSpPr>
        <p:spPr bwMode="auto">
          <a:xfrm>
            <a:off x="382089" y="5711190"/>
            <a:ext cx="8379199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000" b="1" dirty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4</a:t>
            </a:r>
            <a:r>
              <a:rPr lang="ar-BH" sz="3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يهتم ب</a:t>
            </a:r>
            <a:r>
              <a:rPr lang="ar-BH" sz="3000" b="1" dirty="0" smtClean="0">
                <a:ln>
                  <a:solidFill>
                    <a:srgbClr val="0099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التطبيقات الحياتية</a:t>
            </a:r>
            <a:r>
              <a:rPr lang="ar-BH" sz="3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كما يهتم بالجوانب النظرية.</a:t>
            </a:r>
            <a:endParaRPr lang="en-US" sz="3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7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24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1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 descr="rose"/>
          <p:cNvSpPr txBox="1">
            <a:spLocks noChangeArrowheads="1"/>
          </p:cNvSpPr>
          <p:nvPr/>
        </p:nvSpPr>
        <p:spPr bwMode="auto">
          <a:xfrm>
            <a:off x="368642" y="692696"/>
            <a:ext cx="837919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000" b="1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en-US" dirty="0">
                <a:sym typeface="AGA Arabesque"/>
              </a:rPr>
              <a:t>5</a:t>
            </a:r>
            <a:r>
              <a:rPr lang="ar-BH" dirty="0" smtClean="0">
                <a:sym typeface="AGA Arabesque"/>
              </a:rPr>
              <a:t>- يمهد للتعلم </a:t>
            </a:r>
            <a:r>
              <a:rPr lang="ar-BH" dirty="0" smtClean="0">
                <a:solidFill>
                  <a:srgbClr val="FF0000"/>
                </a:solidFill>
                <a:sym typeface="AGA Arabesque"/>
              </a:rPr>
              <a:t>بإثارة انتباه وتشويق</a:t>
            </a:r>
            <a:r>
              <a:rPr lang="ar-BH" dirty="0" smtClean="0">
                <a:sym typeface="AGA Arabesque"/>
              </a:rPr>
              <a:t> المتعلم ويحافظ عليهما طوال زمن التعلم.</a:t>
            </a:r>
            <a:endParaRPr lang="en-US" dirty="0"/>
          </a:p>
        </p:txBody>
      </p:sp>
      <p:sp>
        <p:nvSpPr>
          <p:cNvPr id="9" name="Text Box 20" descr="rose"/>
          <p:cNvSpPr txBox="1">
            <a:spLocks noChangeArrowheads="1"/>
          </p:cNvSpPr>
          <p:nvPr/>
        </p:nvSpPr>
        <p:spPr bwMode="auto">
          <a:xfrm>
            <a:off x="377316" y="2204864"/>
            <a:ext cx="837919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000" b="1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en-US" dirty="0" smtClean="0">
                <a:sym typeface="AGA Arabesque"/>
              </a:rPr>
              <a:t>6</a:t>
            </a:r>
            <a:r>
              <a:rPr lang="ar-BH" dirty="0" smtClean="0">
                <a:sym typeface="AGA Arabesque"/>
              </a:rPr>
              <a:t>- يستخدم </a:t>
            </a:r>
            <a:r>
              <a:rPr lang="ar-BH" dirty="0" smtClean="0">
                <a:solidFill>
                  <a:srgbClr val="FF0000"/>
                </a:solidFill>
                <a:sym typeface="AGA Arabesque"/>
              </a:rPr>
              <a:t>أساليب تدريسية متنوعة</a:t>
            </a:r>
            <a:r>
              <a:rPr lang="ar-BH" dirty="0" smtClean="0">
                <a:sym typeface="AGA Arabesque"/>
              </a:rPr>
              <a:t> وفقاً لما بين المتعلمين من فروق فردية </a:t>
            </a:r>
            <a:r>
              <a:rPr lang="ar-BH" dirty="0" smtClean="0">
                <a:solidFill>
                  <a:srgbClr val="FF0000"/>
                </a:solidFill>
                <a:sym typeface="AGA Arabesque"/>
              </a:rPr>
              <a:t>(مع التركيز على أساليب التعلم الذاتي)</a:t>
            </a:r>
            <a:r>
              <a:rPr lang="ar-BH" dirty="0" smtClean="0">
                <a:sym typeface="AGA Arabesque"/>
              </a:rPr>
              <a:t>.</a:t>
            </a:r>
            <a:endParaRPr lang="en-US" dirty="0"/>
          </a:p>
        </p:txBody>
      </p:sp>
      <p:sp>
        <p:nvSpPr>
          <p:cNvPr id="10" name="Text Box 20" descr="rose"/>
          <p:cNvSpPr txBox="1">
            <a:spLocks noChangeArrowheads="1"/>
          </p:cNvSpPr>
          <p:nvPr/>
        </p:nvSpPr>
        <p:spPr bwMode="auto">
          <a:xfrm>
            <a:off x="368642" y="3709481"/>
            <a:ext cx="837919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000" b="1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en-US" dirty="0">
                <a:sym typeface="AGA Arabesque"/>
              </a:rPr>
              <a:t>7</a:t>
            </a:r>
            <a:r>
              <a:rPr lang="ar-BH" dirty="0" smtClean="0">
                <a:sym typeface="AGA Arabesque"/>
              </a:rPr>
              <a:t>- يهتم بكسب وتنمية </a:t>
            </a:r>
            <a:r>
              <a:rPr lang="ar-BH" dirty="0" smtClean="0">
                <a:solidFill>
                  <a:srgbClr val="FF0000"/>
                </a:solidFill>
                <a:sym typeface="AGA Arabesque"/>
              </a:rPr>
              <a:t>الجوانب الوجدانية</a:t>
            </a:r>
            <a:r>
              <a:rPr lang="ar-BH" dirty="0" smtClean="0">
                <a:sym typeface="AGA Arabesque"/>
              </a:rPr>
              <a:t> الإيجابية لدى المتعلم قدر اهتمامه بالجوانب العقلية والمهارية.</a:t>
            </a:r>
            <a:endParaRPr lang="en-US" dirty="0"/>
          </a:p>
        </p:txBody>
      </p:sp>
      <p:sp>
        <p:nvSpPr>
          <p:cNvPr id="11" name="Text Box 20" descr="rose"/>
          <p:cNvSpPr txBox="1">
            <a:spLocks noChangeArrowheads="1"/>
          </p:cNvSpPr>
          <p:nvPr/>
        </p:nvSpPr>
        <p:spPr bwMode="auto">
          <a:xfrm>
            <a:off x="382089" y="5229200"/>
            <a:ext cx="837919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000" b="1" dirty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8</a:t>
            </a:r>
            <a:r>
              <a:rPr lang="ar-BH" sz="3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يستخدم أساليب </a:t>
            </a:r>
            <a:r>
              <a:rPr lang="ar-BH" sz="3000" b="1" dirty="0" smtClean="0">
                <a:ln>
                  <a:solidFill>
                    <a:srgbClr val="0099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التقويم البنائي والنهائي</a:t>
            </a:r>
            <a:r>
              <a:rPr lang="ar-BH" sz="3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للتعلم ويقدم تغذية راجعة فورية لتحسين أداء المعلم والمتعلم.</a:t>
            </a:r>
            <a:endParaRPr lang="en-US" sz="3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6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25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979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0" descr="rose"/>
          <p:cNvSpPr txBox="1">
            <a:spLocks noChangeArrowheads="1"/>
          </p:cNvSpPr>
          <p:nvPr/>
        </p:nvSpPr>
        <p:spPr bwMode="auto">
          <a:xfrm>
            <a:off x="368642" y="930786"/>
            <a:ext cx="8379199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000" b="1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en-US" dirty="0" smtClean="0">
                <a:sym typeface="AGA Arabesque"/>
              </a:rPr>
              <a:t>9</a:t>
            </a:r>
            <a:r>
              <a:rPr lang="ar-BH" dirty="0" smtClean="0">
                <a:sym typeface="AGA Arabesque"/>
              </a:rPr>
              <a:t>- يستند إلى </a:t>
            </a:r>
            <a:r>
              <a:rPr lang="ar-BH" dirty="0" smtClean="0">
                <a:solidFill>
                  <a:srgbClr val="FF0000"/>
                </a:solidFill>
                <a:sym typeface="AGA Arabesque"/>
              </a:rPr>
              <a:t>إتقان لمهارات التدريس</a:t>
            </a:r>
            <a:r>
              <a:rPr lang="ar-BH" dirty="0" smtClean="0">
                <a:sym typeface="AGA Arabesque"/>
              </a:rPr>
              <a:t> المختلفة.</a:t>
            </a:r>
            <a:endParaRPr lang="en-US" dirty="0"/>
          </a:p>
        </p:txBody>
      </p:sp>
      <p:sp>
        <p:nvSpPr>
          <p:cNvPr id="9" name="Text Box 20" descr="rose"/>
          <p:cNvSpPr txBox="1">
            <a:spLocks noChangeArrowheads="1"/>
          </p:cNvSpPr>
          <p:nvPr/>
        </p:nvSpPr>
        <p:spPr bwMode="auto">
          <a:xfrm>
            <a:off x="377316" y="2154922"/>
            <a:ext cx="8379199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000" b="1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en-US" dirty="0" smtClean="0">
                <a:sym typeface="AGA Arabesque"/>
              </a:rPr>
              <a:t>10</a:t>
            </a:r>
            <a:r>
              <a:rPr lang="ar-BH" dirty="0" smtClean="0">
                <a:sym typeface="AGA Arabesque"/>
              </a:rPr>
              <a:t>- يوظف </a:t>
            </a:r>
            <a:r>
              <a:rPr lang="ar-BH" dirty="0" smtClean="0">
                <a:solidFill>
                  <a:srgbClr val="FF0000"/>
                </a:solidFill>
                <a:sym typeface="AGA Arabesque"/>
              </a:rPr>
              <a:t>الإمكانات البشرية</a:t>
            </a:r>
            <a:r>
              <a:rPr lang="ar-BH" dirty="0" smtClean="0">
                <a:sym typeface="AGA Arabesque"/>
              </a:rPr>
              <a:t> والمادية المتاحة بفاعلية.</a:t>
            </a:r>
            <a:endParaRPr lang="en-US" dirty="0"/>
          </a:p>
        </p:txBody>
      </p:sp>
      <p:sp>
        <p:nvSpPr>
          <p:cNvPr id="10" name="Text Box 20" descr="rose"/>
          <p:cNvSpPr txBox="1">
            <a:spLocks noChangeArrowheads="1"/>
          </p:cNvSpPr>
          <p:nvPr/>
        </p:nvSpPr>
        <p:spPr bwMode="auto">
          <a:xfrm>
            <a:off x="368642" y="3402106"/>
            <a:ext cx="837919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3000" b="1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en-US" dirty="0" smtClean="0">
                <a:sym typeface="AGA Arabesque"/>
              </a:rPr>
              <a:t>11</a:t>
            </a:r>
            <a:r>
              <a:rPr lang="ar-BH" dirty="0" smtClean="0">
                <a:sym typeface="AGA Arabesque"/>
              </a:rPr>
              <a:t>- يتمتع القائم بالتدريس </a:t>
            </a:r>
            <a:r>
              <a:rPr lang="ar-BH" dirty="0" smtClean="0">
                <a:solidFill>
                  <a:srgbClr val="FF0000"/>
                </a:solidFill>
                <a:sym typeface="AGA Arabesque"/>
              </a:rPr>
              <a:t>بالاتجاهات الإيجابية والإيمان بتجويد التدريس</a:t>
            </a:r>
            <a:r>
              <a:rPr lang="ar-BH" dirty="0" smtClean="0">
                <a:sym typeface="AGA Arabesque"/>
              </a:rPr>
              <a:t> وأهميته.</a:t>
            </a:r>
            <a:endParaRPr lang="en-US" dirty="0"/>
          </a:p>
        </p:txBody>
      </p:sp>
      <p:sp>
        <p:nvSpPr>
          <p:cNvPr id="11" name="Text Box 20" descr="rose"/>
          <p:cNvSpPr txBox="1">
            <a:spLocks noChangeArrowheads="1"/>
          </p:cNvSpPr>
          <p:nvPr/>
        </p:nvSpPr>
        <p:spPr bwMode="auto">
          <a:xfrm>
            <a:off x="382089" y="5149641"/>
            <a:ext cx="837919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12</a:t>
            </a:r>
            <a:r>
              <a:rPr lang="ar-BH" sz="3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يأخذ القائم بالتدريس </a:t>
            </a:r>
            <a:r>
              <a:rPr lang="ar-BH" sz="3000" b="1" dirty="0" smtClean="0">
                <a:ln>
                  <a:solidFill>
                    <a:srgbClr val="0099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بسمات القدوة الحسنة</a:t>
            </a:r>
            <a:r>
              <a:rPr lang="ar-BH" sz="3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في جميع الأفعال والأقوال.</a:t>
            </a:r>
            <a:endParaRPr lang="en-US" sz="3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6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26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848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27</a:t>
            </a:fld>
            <a:endParaRPr lang="ar-EG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88006" y="470302"/>
            <a:ext cx="5949769" cy="15185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EG"/>
            </a:defPPr>
            <a:lvl1pPr algn="ctr">
              <a:defRPr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sz="4400" dirty="0" smtClean="0">
                <a:sym typeface="AGA Arabesque"/>
              </a:rPr>
              <a:t></a:t>
            </a:r>
            <a:r>
              <a:rPr lang="ar-BH" sz="4400" dirty="0" smtClean="0"/>
              <a:t> نماذج</a:t>
            </a:r>
            <a:r>
              <a:rPr lang="ar-EG" sz="4400" dirty="0" smtClean="0"/>
              <a:t> </a:t>
            </a:r>
            <a:r>
              <a:rPr lang="ar-BH" sz="4400" dirty="0" smtClean="0"/>
              <a:t>التدريس </a:t>
            </a:r>
            <a:r>
              <a:rPr lang="ar-BH" sz="4400" dirty="0">
                <a:sym typeface="AGA Arabesque"/>
              </a:rPr>
              <a:t></a:t>
            </a:r>
            <a:endParaRPr lang="ar-BH" sz="4400" dirty="0" smtClean="0"/>
          </a:p>
          <a:p>
            <a:r>
              <a:rPr lang="ar-BH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القائمة على </a:t>
            </a:r>
            <a:r>
              <a:rPr lang="ar-BH" sz="4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</a:t>
            </a:r>
            <a:r>
              <a:rPr lang="ar-EG" sz="4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البنائية</a:t>
            </a:r>
            <a:endParaRPr lang="en-US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20" descr="rose"/>
          <p:cNvSpPr txBox="1">
            <a:spLocks noChangeArrowheads="1"/>
          </p:cNvSpPr>
          <p:nvPr/>
        </p:nvSpPr>
        <p:spPr bwMode="auto">
          <a:xfrm>
            <a:off x="395536" y="2636912"/>
            <a:ext cx="8380905" cy="31700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</a:t>
            </a:r>
            <a:r>
              <a:rPr lang="ar-BH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</a:t>
            </a:r>
            <a:r>
              <a:rPr lang="ar-B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تشترك هذه النماذج في قيامها على أساس </a:t>
            </a:r>
            <a:r>
              <a:rPr lang="ar-BH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مواجهة الطلاب بموقف مُشكل حقيقي يحاولون إيجاد حلول له من خلال البحث والاكتشاف ومن خلال التفاعل الاجتماعي مع المعلم والأقران والمحتوى مباشرة، ومن بُعد.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27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418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28</a:t>
            </a:fld>
            <a:endParaRPr lang="ar-EG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688" y="323967"/>
            <a:ext cx="5616624" cy="125494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EG"/>
            </a:defPPr>
            <a:lvl1pPr algn="ctr">
              <a:defRPr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>
                <a:sym typeface="AGA Arabesque"/>
              </a:rPr>
              <a:t></a:t>
            </a:r>
            <a:r>
              <a:rPr lang="ar-BH" dirty="0"/>
              <a:t> نماذج</a:t>
            </a:r>
            <a:r>
              <a:rPr lang="ar-EG" dirty="0"/>
              <a:t> </a:t>
            </a:r>
            <a:r>
              <a:rPr lang="ar-BH" dirty="0"/>
              <a:t>التدريس </a:t>
            </a:r>
            <a:r>
              <a:rPr lang="ar-BH" dirty="0">
                <a:sym typeface="AGA Arabesque"/>
              </a:rPr>
              <a:t></a:t>
            </a:r>
            <a:endParaRPr lang="ar-BH" dirty="0"/>
          </a:p>
          <a:p>
            <a:r>
              <a:rPr lang="ar-BH" dirty="0"/>
              <a:t>القائمة على الفلسفة</a:t>
            </a:r>
            <a:r>
              <a:rPr lang="ar-EG" dirty="0"/>
              <a:t> البنائية</a:t>
            </a:r>
            <a:endParaRPr lang="en-US" dirty="0"/>
          </a:p>
        </p:txBody>
      </p:sp>
      <p:sp>
        <p:nvSpPr>
          <p:cNvPr id="8" name="Text Box 20" descr="rose"/>
          <p:cNvSpPr txBox="1">
            <a:spLocks noChangeArrowheads="1"/>
          </p:cNvSpPr>
          <p:nvPr/>
        </p:nvSpPr>
        <p:spPr bwMode="auto">
          <a:xfrm>
            <a:off x="368642" y="1673914"/>
            <a:ext cx="837919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1- نموذج التغيير المفهومي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                                   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(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Conceptual Chang Model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)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9" name="Text Box 20" descr="rose"/>
          <p:cNvSpPr txBox="1">
            <a:spLocks noChangeArrowheads="1"/>
          </p:cNvSpPr>
          <p:nvPr/>
        </p:nvSpPr>
        <p:spPr bwMode="auto">
          <a:xfrm>
            <a:off x="377316" y="2348880"/>
            <a:ext cx="837919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2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نموذج التعلم البنائي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                  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(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The Constructivist Learning Model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)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0" name="Text Box 20" descr="rose"/>
          <p:cNvSpPr txBox="1">
            <a:spLocks noChangeArrowheads="1"/>
          </p:cNvSpPr>
          <p:nvPr/>
        </p:nvSpPr>
        <p:spPr bwMode="auto">
          <a:xfrm>
            <a:off x="368642" y="3028890"/>
            <a:ext cx="837919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3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نموذج التعلم المتمركز حول المشكلة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  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(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Problem Centered Learning Model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)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1" name="Text Box 20" descr="rose"/>
          <p:cNvSpPr txBox="1">
            <a:spLocks noChangeArrowheads="1"/>
          </p:cNvSpPr>
          <p:nvPr/>
        </p:nvSpPr>
        <p:spPr bwMode="auto">
          <a:xfrm>
            <a:off x="368642" y="3730479"/>
            <a:ext cx="837919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4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النموذج التعليمي المعرفي</a:t>
            </a:r>
            <a:r>
              <a:rPr lang="en-US" sz="2000" b="1" dirty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                 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(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The Cognitive Instruction Model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)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2" name="Text Box 20" descr="rose"/>
          <p:cNvSpPr txBox="1">
            <a:spLocks noChangeArrowheads="1"/>
          </p:cNvSpPr>
          <p:nvPr/>
        </p:nvSpPr>
        <p:spPr bwMode="auto">
          <a:xfrm>
            <a:off x="377316" y="4450830"/>
            <a:ext cx="837919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5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نموذج بايبى للتعلم البنائي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                                                   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(</a:t>
            </a:r>
            <a:r>
              <a:rPr lang="en-US" sz="2000" b="1" dirty="0" err="1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Bybee’s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 Model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)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3" name="Text Box 20" descr="rose"/>
          <p:cNvSpPr txBox="1">
            <a:spLocks noChangeArrowheads="1"/>
          </p:cNvSpPr>
          <p:nvPr/>
        </p:nvSpPr>
        <p:spPr bwMode="auto">
          <a:xfrm>
            <a:off x="368642" y="5189130"/>
            <a:ext cx="837919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6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نموذج التعلم التوليدي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                                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(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Generative Learning Model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)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4" name="Text Box 20" descr="rose"/>
          <p:cNvSpPr txBox="1">
            <a:spLocks noChangeArrowheads="1"/>
          </p:cNvSpPr>
          <p:nvPr/>
        </p:nvSpPr>
        <p:spPr bwMode="auto">
          <a:xfrm>
            <a:off x="382089" y="5909210"/>
            <a:ext cx="837919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7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- نموذج التعلم البنائي الاجتماعي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AGA Arabesque"/>
              </a:rPr>
              <a:t> 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(</a:t>
            </a:r>
            <a:r>
              <a:rPr lang="en-US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Social Constructivist Learning Model</a:t>
            </a:r>
            <a:r>
              <a:rPr lang="ar-BH" sz="2000" b="1" dirty="0" smtClean="0">
                <a:ln>
                  <a:solidFill>
                    <a:srgbClr val="0099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meFont" pitchFamily="2" charset="0"/>
                <a:cs typeface="PT Bold Heading" pitchFamily="2" charset="-78"/>
                <a:sym typeface="AGA Arabesque"/>
              </a:rPr>
              <a:t>)</a:t>
            </a:r>
            <a:endParaRPr lang="en-US" sz="2000" b="1" dirty="0">
              <a:ln>
                <a:solidFill>
                  <a:srgbClr val="0099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15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28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566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8682881"/>
              </p:ext>
            </p:extLst>
          </p:nvPr>
        </p:nvGraphicFramePr>
        <p:xfrm>
          <a:off x="1907704" y="1340768"/>
          <a:ext cx="7128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ircular Arrow 9"/>
          <p:cNvSpPr/>
          <p:nvPr/>
        </p:nvSpPr>
        <p:spPr>
          <a:xfrm rot="3938727">
            <a:off x="5770567" y="990008"/>
            <a:ext cx="2643842" cy="2596778"/>
          </a:xfrm>
          <a:prstGeom prst="circularArrow">
            <a:avLst>
              <a:gd name="adj1" fmla="val 7865"/>
              <a:gd name="adj2" fmla="val 944508"/>
              <a:gd name="adj3" fmla="val 19225941"/>
              <a:gd name="adj4" fmla="val 9669645"/>
              <a:gd name="adj5" fmla="val 195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9160452">
            <a:off x="5812601" y="4186705"/>
            <a:ext cx="2643842" cy="2596778"/>
          </a:xfrm>
          <a:prstGeom prst="circularArrow">
            <a:avLst>
              <a:gd name="adj1" fmla="val 7865"/>
              <a:gd name="adj2" fmla="val 944508"/>
              <a:gd name="adj3" fmla="val 19225941"/>
              <a:gd name="adj4" fmla="val 9669645"/>
              <a:gd name="adj5" fmla="val 195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 rot="19929650">
            <a:off x="2491997" y="1015733"/>
            <a:ext cx="2643842" cy="2596778"/>
          </a:xfrm>
          <a:prstGeom prst="circularArrow">
            <a:avLst>
              <a:gd name="adj1" fmla="val 7865"/>
              <a:gd name="adj2" fmla="val 944508"/>
              <a:gd name="adj3" fmla="val 19225941"/>
              <a:gd name="adj4" fmla="val 9669645"/>
              <a:gd name="adj5" fmla="val 195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4956409">
            <a:off x="2484003" y="4186528"/>
            <a:ext cx="2643842" cy="2596778"/>
          </a:xfrm>
          <a:prstGeom prst="circularArrow">
            <a:avLst>
              <a:gd name="adj1" fmla="val 7865"/>
              <a:gd name="adj2" fmla="val 944508"/>
              <a:gd name="adj3" fmla="val 19225941"/>
              <a:gd name="adj4" fmla="val 9669645"/>
              <a:gd name="adj5" fmla="val 195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219535" y="4581128"/>
            <a:ext cx="432048" cy="648072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6395141" y="3523950"/>
            <a:ext cx="432048" cy="648072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5233135" y="2348880"/>
            <a:ext cx="432048" cy="648072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5400000">
            <a:off x="4137304" y="3510886"/>
            <a:ext cx="432048" cy="648072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342542" y="435733"/>
            <a:ext cx="6429420" cy="7610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  <a:sym typeface="Wingdings"/>
              </a:rPr>
              <a:t>مراحل أحد نماذج التعلم البنائي</a:t>
            </a:r>
            <a:endParaRPr lang="ar-AE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  <a:sym typeface="Wingding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2348880"/>
            <a:ext cx="2016224" cy="2990374"/>
          </a:xfrm>
          <a:prstGeom prst="round2DiagRect">
            <a:avLst/>
          </a:prstGeo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  <a:sym typeface="Wingdings"/>
              </a:rPr>
              <a:t>نموذج بايبي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  <a:cs typeface="PT Bold Heading" pitchFamily="2" charset="-78"/>
                <a:sym typeface="Wingdings"/>
              </a:rPr>
              <a:t>Bybee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  <a:cs typeface="PT Bold Heading" pitchFamily="2" charset="-78"/>
                <a:sym typeface="Wingdings"/>
              </a:rPr>
              <a:t> Model</a:t>
            </a:r>
          </a:p>
          <a:p>
            <a:pPr algn="ctr"/>
            <a:r>
              <a:rPr lang="en-US" sz="2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  <a:cs typeface="PT Bold Heading" pitchFamily="2" charset="-78"/>
                <a:sym typeface="Wingdings"/>
              </a:rPr>
              <a:t>or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  <a:cs typeface="PT Bold Heading" pitchFamily="2" charset="-78"/>
                <a:sym typeface="Wingdings"/>
              </a:rPr>
              <a:t>Five E’s Model</a:t>
            </a:r>
            <a:endParaRPr lang="ar-EG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meFont" pitchFamily="2" charset="0"/>
              <a:cs typeface="PT Bold Heading" pitchFamily="2" charset="-78"/>
            </a:endParaRPr>
          </a:p>
        </p:txBody>
      </p:sp>
      <p:sp>
        <p:nvSpPr>
          <p:cNvPr id="21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29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417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552" y="17208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/>
              <a:t/>
            </a:r>
            <a:br>
              <a:rPr lang="ar-BH" b="1" dirty="0"/>
            </a:br>
            <a:endParaRPr lang="en-US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7436" y="1124744"/>
            <a:ext cx="8424936" cy="2569934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57200" algn="ctr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ar-BH" sz="4000" b="1" cap="all" dirty="0" smtClean="0">
                <a:ln w="0"/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التجويد</a:t>
            </a:r>
            <a:r>
              <a:rPr lang="ar-BH" sz="40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 يعني </a:t>
            </a:r>
            <a:r>
              <a:rPr lang="ar-BH" sz="4000" b="1" cap="all" dirty="0" smtClean="0">
                <a:ln w="0"/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الإتِقان</a:t>
            </a:r>
            <a:r>
              <a:rPr lang="ar-BH" sz="40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 وهو </a:t>
            </a:r>
            <a:r>
              <a:rPr lang="ar-BH" sz="40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الإحكام و</a:t>
            </a:r>
            <a:r>
              <a:rPr lang="ar-BH" sz="4000" b="1" cap="all" dirty="0">
                <a:ln w="0"/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الإحسان</a:t>
            </a:r>
            <a:r>
              <a:rPr lang="ar-BH" sz="40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 وقد </a:t>
            </a:r>
            <a:r>
              <a:rPr lang="ar-BH" sz="4000" b="1" cap="all" dirty="0">
                <a:ln w="0"/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أتقن</a:t>
            </a:r>
            <a:r>
              <a:rPr lang="ar-BH" sz="40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 الله </a:t>
            </a:r>
            <a:r>
              <a:rPr lang="ar-BH" sz="40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صُنع جميع خلقه </a:t>
            </a:r>
            <a:r>
              <a:rPr lang="ar-BH" sz="40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.. </a:t>
            </a:r>
            <a:br>
              <a:rPr lang="ar-BH" sz="40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</a:br>
            <a:r>
              <a:rPr lang="ar-BH" sz="40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كما </a:t>
            </a:r>
            <a:r>
              <a:rPr lang="ar-BH" sz="40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قال تعالى (صُنْعَ اللَّهِ الَّذِي </a:t>
            </a:r>
            <a:r>
              <a:rPr lang="ar-BH" sz="4000" b="1" cap="all" dirty="0">
                <a:ln w="0"/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أَتْقَنَ</a:t>
            </a:r>
            <a:r>
              <a:rPr lang="ar-BH" sz="40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 كُلَّ شَيْءٍ) </a:t>
            </a:r>
            <a:r>
              <a:rPr lang="ar-BH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Fanan" pitchFamily="2" charset="-78"/>
              </a:rPr>
              <a:t>(النمل آية 88)..</a:t>
            </a:r>
            <a:r>
              <a:rPr lang="ar-BH" sz="28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/>
            </a:r>
            <a:br>
              <a:rPr lang="ar-BH" sz="28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</a:br>
            <a:endParaRPr lang="ar-BH" sz="800" b="1" cap="all" dirty="0" smtClean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1026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38" y="0"/>
            <a:ext cx="14530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" y="-1087"/>
            <a:ext cx="145917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9532" y="3933056"/>
            <a:ext cx="8424936" cy="2123658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ar-EG"/>
            </a:defPPr>
            <a:lvl1pPr indent="-457200" algn="ctr">
              <a:spcBef>
                <a:spcPct val="50000"/>
              </a:spcBef>
              <a:buFont typeface="Wingdings" pitchFamily="2" charset="2"/>
              <a:buChar char="v"/>
              <a:defRPr sz="4400" b="1" cap="all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defRPr>
            </a:lvl1pPr>
          </a:lstStyle>
          <a:p>
            <a:pPr indent="0">
              <a:buNone/>
            </a:pPr>
            <a:r>
              <a:rPr lang="ar-BH" dirty="0" smtClean="0"/>
              <a:t>و</a:t>
            </a:r>
            <a:r>
              <a:rPr lang="ar-BH" dirty="0"/>
              <a:t> كما قال تعالى</a:t>
            </a:r>
            <a:r>
              <a:rPr lang="ar-BH" dirty="0" smtClean="0"/>
              <a:t>{الَّذِي </a:t>
            </a:r>
            <a:r>
              <a:rPr lang="ar-BH" dirty="0"/>
              <a:t>خَلَقَ الْمَوْتَ وَالْحَيَاةَ لِيَبْلُوَكُمْ أَيُّكُمْ </a:t>
            </a:r>
            <a:r>
              <a:rPr lang="ar-BH" dirty="0">
                <a:solidFill>
                  <a:srgbClr val="FF0000"/>
                </a:solidFill>
              </a:rPr>
              <a:t>أَحْسَنُ</a:t>
            </a:r>
            <a:r>
              <a:rPr lang="ar-BH" dirty="0"/>
              <a:t> عَمَلاً وَهُوَ الْعَزِيزُ الْغَفُورُ} </a:t>
            </a:r>
            <a:r>
              <a:rPr lang="ar-BH" sz="3200" dirty="0" smtClean="0">
                <a:cs typeface="Fanan" pitchFamily="2" charset="-78"/>
              </a:rPr>
              <a:t>( </a:t>
            </a:r>
            <a:r>
              <a:rPr lang="ar-BH" sz="3200" dirty="0">
                <a:cs typeface="Fanan" pitchFamily="2" charset="-78"/>
              </a:rPr>
              <a:t>سورة المالك - الأية 2 )</a:t>
            </a:r>
            <a:endParaRPr lang="en-US" sz="3200" dirty="0">
              <a:cs typeface="Fanan" pitchFamily="2" charset="-78"/>
            </a:endParaRPr>
          </a:p>
        </p:txBody>
      </p:sp>
      <p:pic>
        <p:nvPicPr>
          <p:cNvPr id="1029" name="Picture 5" descr="C:\Users\user\Desktop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61" y="5733256"/>
            <a:ext cx="1503611" cy="11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" y="5736298"/>
            <a:ext cx="1485382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69673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FFB24-359D-44A4-8A40-29548E8EA72E}" type="slidenum">
              <a:rPr kumimoji="0" lang="ar-EG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E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52975" y="260648"/>
            <a:ext cx="4243697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EG"/>
            </a:defPPr>
            <a:lvl1pPr algn="ctr">
              <a:defRPr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sz="4400" dirty="0" smtClean="0">
                <a:sym typeface="AGA Arabesque"/>
              </a:rPr>
              <a:t></a:t>
            </a:r>
            <a:r>
              <a:rPr lang="ar-BH" sz="4400" dirty="0" smtClean="0"/>
              <a:t> تأصيل التجويد</a:t>
            </a:r>
            <a:r>
              <a:rPr lang="ar-EG" sz="4400" dirty="0" smtClean="0"/>
              <a:t> </a:t>
            </a:r>
            <a:r>
              <a:rPr lang="ar-EG" sz="4400" dirty="0" smtClean="0">
                <a:sym typeface="AGA Arabesque"/>
              </a:rPr>
              <a:t></a:t>
            </a:r>
            <a:endParaRPr lang="ar-BH" sz="4400" dirty="0" smtClean="0">
              <a:sym typeface="AGA Arabesque"/>
            </a:endParaRPr>
          </a:p>
        </p:txBody>
      </p:sp>
    </p:spTree>
    <p:extLst>
      <p:ext uri="{BB962C8B-B14F-4D97-AF65-F5344CB8AC3E}">
        <p14:creationId xmlns:p14="http://schemas.microsoft.com/office/powerpoint/2010/main" val="21035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214282" y="1142984"/>
          <a:ext cx="8778240" cy="3027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3568"/>
                <a:gridCol w="2734012"/>
                <a:gridCol w="4720660"/>
              </a:tblGrid>
              <a:tr h="741680"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cs typeface="PT Bold Heading" pitchFamily="2" charset="-78"/>
                        </a:rPr>
                        <a:t>المرحلة</a:t>
                      </a:r>
                      <a:endParaRPr lang="ar-EG" dirty="0"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الغرض منها</a:t>
                      </a:r>
                      <a:endParaRPr kumimoji="0" lang="ar-EG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cs typeface="PT Bold Heading" pitchFamily="2" charset="-78"/>
                        </a:rPr>
                        <a:t>أمثلة من</a:t>
                      </a:r>
                      <a:r>
                        <a:rPr lang="ar-EG" baseline="0" dirty="0" smtClean="0">
                          <a:cs typeface="PT Bold Heading" pitchFamily="2" charset="-78"/>
                        </a:rPr>
                        <a:t> أحداث السيناريو والحوار</a:t>
                      </a:r>
                      <a:endParaRPr lang="ar-EG" dirty="0"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 smtClean="0">
                          <a:cs typeface="PT Bold Heading" pitchFamily="2" charset="-78"/>
                        </a:rPr>
                        <a:t>(1) </a:t>
                      </a:r>
                    </a:p>
                    <a:p>
                      <a:pPr algn="ctr" rtl="1"/>
                      <a:r>
                        <a:rPr lang="ar-EG" sz="1800" dirty="0" smtClean="0">
                          <a:cs typeface="PT Bold Heading" pitchFamily="2" charset="-78"/>
                        </a:rPr>
                        <a:t>التنشيط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cs typeface="PT Bold Heading" pitchFamily="2" charset="-78"/>
                          <a:sym typeface="Wingdings"/>
                        </a:rPr>
                        <a:t>إثارة دافعية المتعلم لدراسة الموضوع.</a:t>
                      </a:r>
                    </a:p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cs typeface="PT Bold Heading" pitchFamily="2" charset="-78"/>
                          <a:sym typeface="Wingdings"/>
                        </a:rPr>
                        <a:t> رصد ما لدى المتعلمين من مفاهيم وأفكار أولية حول موضوع الدرس</a:t>
                      </a: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.</a:t>
                      </a:r>
                    </a:p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 طرح المشكلة/ السؤال المطلوب البحث عن حل لها/أو إجابة عنه.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solidFill>
                            <a:srgbClr val="FF0000"/>
                          </a:solidFill>
                          <a:cs typeface="PT Bold Heading" pitchFamily="2" charset="-78"/>
                          <a:sym typeface="Wingdings"/>
                        </a:rPr>
                        <a:t>توضيح المعلم</a:t>
                      </a:r>
                      <a:r>
                        <a:rPr lang="ar-EG" sz="1800" baseline="0" dirty="0" smtClean="0">
                          <a:solidFill>
                            <a:srgbClr val="FF0000"/>
                          </a:solidFill>
                          <a:cs typeface="PT Bold Heading" pitchFamily="2" charset="-78"/>
                          <a:sym typeface="Wingdings"/>
                        </a:rPr>
                        <a:t> لطلابه ما يلي:</a:t>
                      </a:r>
                    </a:p>
                    <a:p>
                      <a:pPr algn="just" rtl="1">
                        <a:buFont typeface="Wingdings" pitchFamily="2" charset="2"/>
                        <a:buNone/>
                      </a:pP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أ </a:t>
                      </a:r>
                      <a:r>
                        <a:rPr lang="ar-EG" sz="1800" baseline="0" dirty="0" err="1" smtClean="0">
                          <a:cs typeface="PT Bold Heading" pitchFamily="2" charset="-78"/>
                          <a:sym typeface="Wingdings"/>
                        </a:rPr>
                        <a:t>ـ</a:t>
                      </a: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 عرض طرفة أو حدث جار أو عرض عملي مثير أو قصة مثيرة أو جانب من حياة أحد العلماء.</a:t>
                      </a:r>
                    </a:p>
                    <a:p>
                      <a:pPr algn="just" rtl="1">
                        <a:buFont typeface="Wingdings" pitchFamily="2" charset="2"/>
                        <a:buNone/>
                      </a:pP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ب </a:t>
                      </a:r>
                      <a:r>
                        <a:rPr lang="ar-EG" sz="1800" baseline="0" dirty="0" err="1" smtClean="0">
                          <a:cs typeface="PT Bold Heading" pitchFamily="2" charset="-78"/>
                          <a:sym typeface="Wingdings"/>
                        </a:rPr>
                        <a:t>ـ</a:t>
                      </a: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 مناقشة الطلاب حول ما ورد في المرحلة (أ)، للتعرف على ما لديهم من أفكار ومفاهيم أولية تتعلق بما عرضه.</a:t>
                      </a:r>
                    </a:p>
                    <a:p>
                      <a:pPr algn="just" rtl="1">
                        <a:buFont typeface="Wingdings" pitchFamily="2" charset="2"/>
                        <a:buNone/>
                      </a:pP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ج </a:t>
                      </a:r>
                      <a:r>
                        <a:rPr lang="ar-EG" sz="1800" baseline="0" dirty="0" err="1" smtClean="0">
                          <a:cs typeface="PT Bold Heading" pitchFamily="2" charset="-78"/>
                          <a:sym typeface="Wingdings"/>
                        </a:rPr>
                        <a:t>ـ</a:t>
                      </a:r>
                      <a:r>
                        <a:rPr lang="en-US" sz="1800" baseline="0" dirty="0" smtClean="0">
                          <a:cs typeface="PT Bold Heading" pitchFamily="2" charset="-78"/>
                          <a:sym typeface="Wingdings"/>
                        </a:rPr>
                        <a:t> </a:t>
                      </a: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طرح السؤال المعبر عن المشكلة لبدء النشاط الاستكشافي.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222916" y="4296114"/>
          <a:ext cx="8778240" cy="2204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3568"/>
                <a:gridCol w="2742646"/>
                <a:gridCol w="4712026"/>
              </a:tblGrid>
              <a:tr h="741680"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cs typeface="PT Bold Heading" pitchFamily="2" charset="-78"/>
                        </a:rPr>
                        <a:t>المرحلة</a:t>
                      </a:r>
                      <a:endParaRPr lang="ar-EG" dirty="0"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الغرض منها</a:t>
                      </a:r>
                      <a:endParaRPr kumimoji="0" lang="ar-EG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cs typeface="PT Bold Heading" pitchFamily="2" charset="-78"/>
                        </a:rPr>
                        <a:t>أمثلة من</a:t>
                      </a:r>
                      <a:r>
                        <a:rPr lang="ar-EG" baseline="0" dirty="0" smtClean="0">
                          <a:cs typeface="PT Bold Heading" pitchFamily="2" charset="-78"/>
                        </a:rPr>
                        <a:t> أحداث السيناريو والحوار</a:t>
                      </a:r>
                      <a:endParaRPr lang="ar-EG" dirty="0"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 smtClean="0">
                          <a:cs typeface="PT Bold Heading" pitchFamily="2" charset="-78"/>
                        </a:rPr>
                        <a:t>(2) </a:t>
                      </a:r>
                    </a:p>
                    <a:p>
                      <a:pPr algn="ctr" rtl="1"/>
                      <a:r>
                        <a:rPr lang="ar-EG" sz="1800" dirty="0" smtClean="0">
                          <a:cs typeface="PT Bold Heading" pitchFamily="2" charset="-78"/>
                        </a:rPr>
                        <a:t>الاستكشاف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cs typeface="PT Bold Heading" pitchFamily="2" charset="-78"/>
                          <a:sym typeface="Wingdings"/>
                        </a:rPr>
                        <a:t>توصل الطلاب بأنفسهم للحلول/الإجابات</a:t>
                      </a: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 للمشكلة/ السؤال موضع الاستكشاف.</a:t>
                      </a:r>
                      <a:endParaRPr lang="ar-EG" sz="1800" dirty="0" smtClean="0">
                        <a:cs typeface="PT Bold Heading" pitchFamily="2" charset="-78"/>
                        <a:sym typeface="Wingdings"/>
                      </a:endParaRPr>
                    </a:p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cs typeface="PT Bold Heading" pitchFamily="2" charset="-78"/>
                          <a:sym typeface="Wingdings"/>
                        </a:rPr>
                        <a:t> ممارسة الطلاب لمهارات البحث العلمي (حل المشكلات).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solidFill>
                            <a:srgbClr val="FF0000"/>
                          </a:solidFill>
                          <a:cs typeface="PT Bold Heading" pitchFamily="2" charset="-78"/>
                          <a:sym typeface="Wingdings"/>
                        </a:rPr>
                        <a:t>توضيح المعلم</a:t>
                      </a:r>
                      <a:r>
                        <a:rPr lang="ar-EG" sz="1800" baseline="0" dirty="0" smtClean="0">
                          <a:solidFill>
                            <a:srgbClr val="FF0000"/>
                          </a:solidFill>
                          <a:cs typeface="PT Bold Heading" pitchFamily="2" charset="-78"/>
                          <a:sym typeface="Wingdings"/>
                        </a:rPr>
                        <a:t> لطلابه ما يلي:</a:t>
                      </a:r>
                    </a:p>
                    <a:p>
                      <a:pPr algn="just" rtl="1">
                        <a:buFont typeface="Wingdings" pitchFamily="2" charset="2"/>
                        <a:buNone/>
                      </a:pP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أ </a:t>
                      </a:r>
                      <a:r>
                        <a:rPr lang="ar-EG" sz="1800" baseline="0" dirty="0" err="1" smtClean="0">
                          <a:cs typeface="PT Bold Heading" pitchFamily="2" charset="-78"/>
                          <a:sym typeface="Wingdings"/>
                        </a:rPr>
                        <a:t>ـ</a:t>
                      </a: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 قيام الطلاب في مجموعات تعاونية بممارسة النشاطات الاستكشافية المستهدفة، وتنفيذ مهارات عمليات العلم اللازمة لحل المشكلة / الإجابة عن السؤال.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29780" y="344850"/>
            <a:ext cx="7872617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</a:rPr>
              <a:t>مراحل إستراتيجية التعلم البنائي</a:t>
            </a:r>
            <a:r>
              <a:rPr lang="ar-EG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5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30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22983"/>
              </p:ext>
            </p:extLst>
          </p:nvPr>
        </p:nvGraphicFramePr>
        <p:xfrm>
          <a:off x="171752" y="692696"/>
          <a:ext cx="8778240" cy="247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3568"/>
                <a:gridCol w="3182482"/>
                <a:gridCol w="4272190"/>
              </a:tblGrid>
              <a:tr h="741680"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cs typeface="PT Bold Heading" pitchFamily="2" charset="-78"/>
                        </a:rPr>
                        <a:t>المرحلة</a:t>
                      </a:r>
                      <a:endParaRPr lang="ar-EG" dirty="0"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الغرض منها</a:t>
                      </a:r>
                      <a:endParaRPr kumimoji="0" lang="ar-EG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cs typeface="PT Bold Heading" pitchFamily="2" charset="-78"/>
                        </a:rPr>
                        <a:t>أمثلة من</a:t>
                      </a:r>
                      <a:r>
                        <a:rPr lang="ar-EG" baseline="0" dirty="0" smtClean="0">
                          <a:cs typeface="PT Bold Heading" pitchFamily="2" charset="-78"/>
                        </a:rPr>
                        <a:t> أحداث السيناريو والحوار</a:t>
                      </a:r>
                      <a:endParaRPr lang="ar-EG" dirty="0"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 smtClean="0">
                          <a:cs typeface="PT Bold Heading" pitchFamily="2" charset="-78"/>
                        </a:rPr>
                        <a:t>(3) </a:t>
                      </a:r>
                    </a:p>
                    <a:p>
                      <a:pPr algn="ctr" rtl="1"/>
                      <a:r>
                        <a:rPr lang="ar-EG" sz="1800" dirty="0" smtClean="0">
                          <a:cs typeface="PT Bold Heading" pitchFamily="2" charset="-78"/>
                        </a:rPr>
                        <a:t>المشاركة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cs typeface="PT Bold Heading" pitchFamily="2" charset="-78"/>
                          <a:sym typeface="Wingdings"/>
                        </a:rPr>
                        <a:t>تبادل الأفكار والمعاني بين طلاب الصف فيما وصلوا إليه من إجابات وحلول.</a:t>
                      </a:r>
                    </a:p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cs typeface="PT Bold Heading" pitchFamily="2" charset="-78"/>
                          <a:sym typeface="Wingdings"/>
                        </a:rPr>
                        <a:t> حدوث تعديلات</a:t>
                      </a: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 في الأبنية (التراكيب) المعرفية للطلاب، وتعديل للتصورات البديلة.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None/>
                      </a:pP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 قيام طلاب الصف بمناقشة كل مجموعة فيما توصلت إليه من نتائج، ومن ثم اتفاق جميع الطلاب على المعارف الصحيحة المقبولة علمياً، وقيام المعلم خلال المناقشة بتنظيمها وقيادتها في غير تسلط.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485613"/>
              </p:ext>
            </p:extLst>
          </p:nvPr>
        </p:nvGraphicFramePr>
        <p:xfrm>
          <a:off x="180386" y="3627968"/>
          <a:ext cx="8778240" cy="275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3568"/>
                <a:gridCol w="3194820"/>
                <a:gridCol w="4259852"/>
              </a:tblGrid>
              <a:tr h="741680"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cs typeface="PT Bold Heading" pitchFamily="2" charset="-78"/>
                        </a:rPr>
                        <a:t>المرحلة</a:t>
                      </a:r>
                      <a:endParaRPr lang="ar-EG" dirty="0"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الغرض منها</a:t>
                      </a:r>
                      <a:endParaRPr kumimoji="0" lang="ar-EG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cs typeface="PT Bold Heading" pitchFamily="2" charset="-78"/>
                        </a:rPr>
                        <a:t>أمثلة من</a:t>
                      </a:r>
                      <a:r>
                        <a:rPr lang="ar-EG" baseline="0" dirty="0" smtClean="0">
                          <a:cs typeface="PT Bold Heading" pitchFamily="2" charset="-78"/>
                        </a:rPr>
                        <a:t> أحداث السيناريو والحوار</a:t>
                      </a:r>
                      <a:endParaRPr lang="ar-EG" dirty="0"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 smtClean="0">
                          <a:cs typeface="PT Bold Heading" pitchFamily="2" charset="-78"/>
                        </a:rPr>
                        <a:t>(4) </a:t>
                      </a:r>
                    </a:p>
                    <a:p>
                      <a:pPr algn="ctr" rtl="1"/>
                      <a:r>
                        <a:rPr lang="ar-EG" sz="1800" dirty="0" smtClean="0">
                          <a:cs typeface="PT Bold Heading" pitchFamily="2" charset="-78"/>
                        </a:rPr>
                        <a:t>التوسيع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cs typeface="PT Bold Heading" pitchFamily="2" charset="-78"/>
                          <a:sym typeface="Wingdings"/>
                        </a:rPr>
                        <a:t>إثراء معارف الطلاب حول حقائق الدرس ومفاهيمه</a:t>
                      </a: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.</a:t>
                      </a:r>
                      <a:endParaRPr lang="ar-EG" sz="1800" dirty="0" smtClean="0">
                        <a:cs typeface="PT Bold Heading" pitchFamily="2" charset="-78"/>
                        <a:sym typeface="Wingdings"/>
                      </a:endParaRPr>
                    </a:p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cs typeface="PT Bold Heading" pitchFamily="2" charset="-78"/>
                          <a:sym typeface="Wingdings"/>
                        </a:rPr>
                        <a:t> تطبيق ما توصلوا إليه من معارف جديدة في حياتهم العملية.</a:t>
                      </a:r>
                    </a:p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cs typeface="PT Bold Heading" pitchFamily="2" charset="-78"/>
                          <a:sym typeface="Wingdings"/>
                        </a:rPr>
                        <a:t> استخدام المعلومات الجديدة في اتخاذ القرارات بشأن أمورهم الشخصية.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None/>
                      </a:pP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قيام الطلاب بنشاط إثرائي يتطلب منهم تطبيق ما توصلوا إليه من معلومات في مواقف جديدة (قد تنطوي على ممارسة بعض عمليات التفكير </a:t>
                      </a:r>
                      <a:r>
                        <a:rPr lang="ar-EG" sz="1800" baseline="0" dirty="0" err="1" smtClean="0">
                          <a:cs typeface="PT Bold Heading" pitchFamily="2" charset="-78"/>
                          <a:sym typeface="Wingdings"/>
                        </a:rPr>
                        <a:t>الابتكاري</a:t>
                      </a: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 والإبداعي).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31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32</a:t>
            </a:fld>
            <a:endParaRPr lang="ar-EG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7989"/>
              </p:ext>
            </p:extLst>
          </p:nvPr>
        </p:nvGraphicFramePr>
        <p:xfrm>
          <a:off x="180386" y="764704"/>
          <a:ext cx="8778240" cy="247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3568"/>
                <a:gridCol w="3482948"/>
                <a:gridCol w="3971724"/>
              </a:tblGrid>
              <a:tr h="741680"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cs typeface="PT Bold Heading" pitchFamily="2" charset="-78"/>
                        </a:rPr>
                        <a:t>المرحلة</a:t>
                      </a:r>
                      <a:endParaRPr lang="ar-EG" dirty="0"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الغرض منها</a:t>
                      </a:r>
                      <a:endParaRPr kumimoji="0" lang="ar-EG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cs typeface="PT Bold Heading" pitchFamily="2" charset="-78"/>
                        </a:rPr>
                        <a:t>أمثلة من</a:t>
                      </a:r>
                      <a:r>
                        <a:rPr lang="ar-EG" baseline="0" dirty="0" smtClean="0">
                          <a:cs typeface="PT Bold Heading" pitchFamily="2" charset="-78"/>
                        </a:rPr>
                        <a:t> أحداث السيناريو والحوار</a:t>
                      </a:r>
                      <a:endParaRPr lang="ar-EG" dirty="0">
                        <a:cs typeface="PT Bold Heading" pitchFamily="2" charset="-7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1800" dirty="0" smtClean="0">
                          <a:cs typeface="PT Bold Heading" pitchFamily="2" charset="-78"/>
                        </a:rPr>
                        <a:t>(</a:t>
                      </a:r>
                      <a:r>
                        <a:rPr lang="ar-BH" sz="1800" dirty="0" smtClean="0">
                          <a:cs typeface="PT Bold Heading" pitchFamily="2" charset="-78"/>
                        </a:rPr>
                        <a:t>5</a:t>
                      </a:r>
                      <a:r>
                        <a:rPr lang="ar-EG" sz="1800" dirty="0" smtClean="0">
                          <a:cs typeface="PT Bold Heading" pitchFamily="2" charset="-78"/>
                        </a:rPr>
                        <a:t>) </a:t>
                      </a:r>
                    </a:p>
                    <a:p>
                      <a:pPr algn="ctr" rtl="1"/>
                      <a:r>
                        <a:rPr lang="ar-BH" sz="1800" dirty="0" smtClean="0">
                          <a:cs typeface="PT Bold Heading" pitchFamily="2" charset="-78"/>
                        </a:rPr>
                        <a:t>التقويم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BH" sz="1800" dirty="0" smtClean="0">
                          <a:cs typeface="PT Bold Heading" pitchFamily="2" charset="-78"/>
                          <a:sym typeface="Wingdings"/>
                        </a:rPr>
                        <a:t>تنمية قدرات الطلاب على الحكم على ما تم التوصل</a:t>
                      </a:r>
                      <a:r>
                        <a:rPr lang="ar-BH" sz="1800" baseline="0" dirty="0" smtClean="0">
                          <a:cs typeface="PT Bold Heading" pitchFamily="2" charset="-78"/>
                          <a:sym typeface="Wingdings"/>
                        </a:rPr>
                        <a:t> إليه من حلول ومدى الإفادة من هذه الحلول</a:t>
                      </a: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.</a:t>
                      </a:r>
                      <a:endParaRPr lang="ar-EG" sz="1800" dirty="0" smtClean="0">
                        <a:cs typeface="PT Bold Heading" pitchFamily="2" charset="-78"/>
                        <a:sym typeface="Wingdings"/>
                      </a:endParaRPr>
                    </a:p>
                    <a:p>
                      <a:pPr algn="just" rtl="1">
                        <a:buFont typeface="Wingdings" pitchFamily="2" charset="2"/>
                        <a:buChar char="v"/>
                      </a:pPr>
                      <a:r>
                        <a:rPr lang="ar-EG" sz="1800" dirty="0" smtClean="0">
                          <a:cs typeface="PT Bold Heading" pitchFamily="2" charset="-78"/>
                          <a:sym typeface="Wingdings"/>
                        </a:rPr>
                        <a:t> </a:t>
                      </a:r>
                      <a:r>
                        <a:rPr lang="ar-BH" sz="1800" dirty="0" smtClean="0">
                          <a:cs typeface="PT Bold Heading" pitchFamily="2" charset="-78"/>
                          <a:sym typeface="Wingdings"/>
                        </a:rPr>
                        <a:t>توفير تغذية راجعة عن مدى دقة التقدم خلال كل مرحلة من مراحل النموذج السابقة وتلافي تكرار  الأخطاء</a:t>
                      </a:r>
                      <a:r>
                        <a:rPr lang="ar-EG" sz="1800" dirty="0" smtClean="0">
                          <a:cs typeface="PT Bold Heading" pitchFamily="2" charset="-78"/>
                          <a:sym typeface="Wingdings"/>
                        </a:rPr>
                        <a:t>.</a:t>
                      </a:r>
                      <a:endParaRPr lang="ar-EG" sz="1800" dirty="0">
                        <a:cs typeface="PT Bold Heading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None/>
                      </a:pPr>
                      <a:r>
                        <a:rPr lang="ar-BH" sz="1800" baseline="0" dirty="0" smtClean="0">
                          <a:cs typeface="PT Bold Heading" pitchFamily="2" charset="-78"/>
                          <a:sym typeface="Wingdings"/>
                        </a:rPr>
                        <a:t>قيام الطلاب بمناقشات متعمقة حول إيجاد تطبيقات لما توصلوا إله من حلول في مواقف جديدة، وتنفيذها عملياً</a:t>
                      </a:r>
                      <a:r>
                        <a:rPr lang="ar-EG" sz="1800" baseline="0" dirty="0" smtClean="0">
                          <a:cs typeface="PT Bold Heading" pitchFamily="2" charset="-78"/>
                          <a:sym typeface="Wingdings"/>
                        </a:rPr>
                        <a:t>.</a:t>
                      </a:r>
                      <a:endParaRPr lang="ar-BH" sz="1800" baseline="0" dirty="0" smtClean="0">
                        <a:cs typeface="PT Bold Heading" pitchFamily="2" charset="-78"/>
                        <a:sym typeface="Wingdings"/>
                      </a:endParaRPr>
                    </a:p>
                    <a:p>
                      <a:pPr algn="just" rtl="1">
                        <a:buFont typeface="Wingdings" pitchFamily="2" charset="2"/>
                        <a:buNone/>
                      </a:pPr>
                      <a:r>
                        <a:rPr lang="ar-BH" sz="1800" baseline="0" dirty="0" smtClean="0">
                          <a:cs typeface="PT Bold Heading" pitchFamily="2" charset="-78"/>
                          <a:sym typeface="Wingdings"/>
                        </a:rPr>
                        <a:t>ومناقشة مدى وجود فجوة بين الأهداف المرجوة، وما تحقق من تعلم ومخرجات.</a:t>
                      </a:r>
                      <a:endParaRPr lang="ar-EG" sz="1800" baseline="0" dirty="0" smtClean="0">
                        <a:cs typeface="PT Bold Heading" pitchFamily="2" charset="-78"/>
                        <a:sym typeface="Wing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32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753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55767" y="406405"/>
            <a:ext cx="881648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</a:rPr>
              <a:t>تخطيط التدريس وفق إستراتيجية التعلم البنائي: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3" name="Text Box 10" descr="rose"/>
          <p:cNvSpPr txBox="1">
            <a:spLocks noChangeArrowheads="1"/>
          </p:cNvSpPr>
          <p:nvPr/>
        </p:nvSpPr>
        <p:spPr bwMode="auto">
          <a:xfrm>
            <a:off x="3286116" y="1321702"/>
            <a:ext cx="5567371" cy="52322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1 </a:t>
            </a:r>
            <a:r>
              <a:rPr lang="ar-EG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اختيار موضوع الدرس وتحليل محتواه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16" name="Text Box 10" descr="rose"/>
          <p:cNvSpPr txBox="1">
            <a:spLocks noChangeArrowheads="1"/>
          </p:cNvSpPr>
          <p:nvPr/>
        </p:nvSpPr>
        <p:spPr bwMode="auto">
          <a:xfrm>
            <a:off x="2862281" y="1970865"/>
            <a:ext cx="5567371" cy="52322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2 </a:t>
            </a:r>
            <a:r>
              <a:rPr lang="ar-EG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صياغة أهداف الدرس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20" name="Text Box 10" descr="rose"/>
          <p:cNvSpPr txBox="1">
            <a:spLocks noChangeArrowheads="1"/>
          </p:cNvSpPr>
          <p:nvPr/>
        </p:nvSpPr>
        <p:spPr bwMode="auto">
          <a:xfrm>
            <a:off x="2428860" y="2613807"/>
            <a:ext cx="5567371" cy="52322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3 </a:t>
            </a:r>
            <a:r>
              <a:rPr lang="ar-EG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الإعداد للموقف التنشيطي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21" name="Text Box 10" descr="rose"/>
          <p:cNvSpPr txBox="1">
            <a:spLocks noChangeArrowheads="1"/>
          </p:cNvSpPr>
          <p:nvPr/>
        </p:nvSpPr>
        <p:spPr bwMode="auto">
          <a:xfrm>
            <a:off x="2005025" y="3256749"/>
            <a:ext cx="5567371" cy="52322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4 </a:t>
            </a:r>
            <a:r>
              <a:rPr lang="ar-EG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اختيار الأنشطة الاستكشافية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22" name="Text Box 10" descr="rose"/>
          <p:cNvSpPr txBox="1">
            <a:spLocks noChangeArrowheads="1"/>
          </p:cNvSpPr>
          <p:nvPr/>
        </p:nvSpPr>
        <p:spPr bwMode="auto">
          <a:xfrm>
            <a:off x="1571604" y="3899691"/>
            <a:ext cx="5567371" cy="52322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5 </a:t>
            </a:r>
            <a:r>
              <a:rPr lang="ar-EG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اختيار الأنشطة التوسعية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23" name="Text Box 10" descr="rose"/>
          <p:cNvSpPr txBox="1">
            <a:spLocks noChangeArrowheads="1"/>
          </p:cNvSpPr>
          <p:nvPr/>
        </p:nvSpPr>
        <p:spPr bwMode="auto">
          <a:xfrm>
            <a:off x="1142976" y="4548854"/>
            <a:ext cx="5567371" cy="52322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6 </a:t>
            </a:r>
            <a:r>
              <a:rPr lang="ar-EG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توفير مصادر التعلم والمواد والأدوات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24" name="Text Box 10" descr="rose"/>
          <p:cNvSpPr txBox="1">
            <a:spLocks noChangeArrowheads="1"/>
          </p:cNvSpPr>
          <p:nvPr/>
        </p:nvSpPr>
        <p:spPr bwMode="auto">
          <a:xfrm>
            <a:off x="714348" y="5191796"/>
            <a:ext cx="5567371" cy="52322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7 </a:t>
            </a:r>
            <a:r>
              <a:rPr lang="ar-EG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تقدير زمن التدريس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25" name="Text Box 10" descr="rose"/>
          <p:cNvSpPr txBox="1">
            <a:spLocks noChangeArrowheads="1"/>
          </p:cNvSpPr>
          <p:nvPr/>
        </p:nvSpPr>
        <p:spPr bwMode="auto">
          <a:xfrm>
            <a:off x="285720" y="5834738"/>
            <a:ext cx="5567371" cy="52322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8 </a:t>
            </a:r>
            <a:r>
              <a:rPr lang="ar-EG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تحضير البيئة الفيزيقية للصف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45" name="سهم مسنن إلى اليمين 44"/>
          <p:cNvSpPr/>
          <p:nvPr/>
        </p:nvSpPr>
        <p:spPr>
          <a:xfrm flipH="1">
            <a:off x="3170536" y="6429420"/>
            <a:ext cx="2786082" cy="5000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33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23528" y="332656"/>
            <a:ext cx="8538795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</a:rPr>
              <a:t>تخطيط التدريس وفق إستراتيجية التعلم البنائي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3" name="Text Box 10" descr="rose"/>
          <p:cNvSpPr txBox="1">
            <a:spLocks noChangeArrowheads="1"/>
          </p:cNvSpPr>
          <p:nvPr/>
        </p:nvSpPr>
        <p:spPr bwMode="auto">
          <a:xfrm>
            <a:off x="886145" y="1285860"/>
            <a:ext cx="7353321" cy="64633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1 </a:t>
            </a:r>
            <a:r>
              <a:rPr lang="ar-EG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اختيار موضوع الدرس وتحليل محتواه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07085" y="2143116"/>
            <a:ext cx="8715404" cy="1384995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هذه </a:t>
            </a:r>
            <a:r>
              <a:rPr lang="ar-EG" sz="2800" b="1" cap="all" dirty="0" err="1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الاستراتيجية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لا تصلح لتدريس كل الموضوعات، لذا يجب أن يراعي المعلم توافر الشروط التالية في الموضوع الذي يختاره لتدريسه </a:t>
            </a:r>
            <a:r>
              <a:rPr lang="ar-EG" sz="2800" b="1" cap="all" dirty="0" err="1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بها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:</a:t>
            </a:r>
            <a:endParaRPr lang="en-US" sz="2800" b="1" cap="all" dirty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  <a:sym typeface="Wingdings 2"/>
            </a:endParaRPr>
          </a:p>
        </p:txBody>
      </p:sp>
      <p:sp>
        <p:nvSpPr>
          <p:cNvPr id="17" name="Text Box 5" descr="back"/>
          <p:cNvSpPr txBox="1">
            <a:spLocks noChangeArrowheads="1"/>
          </p:cNvSpPr>
          <p:nvPr/>
        </p:nvSpPr>
        <p:spPr bwMode="auto">
          <a:xfrm>
            <a:off x="197437" y="3758894"/>
            <a:ext cx="8765288" cy="461665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1 </a:t>
            </a:r>
            <a:r>
              <a:rPr lang="ar-S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ـ</a:t>
            </a:r>
            <a:r>
              <a: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E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أن ينضوي الموضوع على مفهوم أو مبدأ أساسي لا مجرد حقائق مجزأة.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9" name="Text Box 5" descr="back"/>
          <p:cNvSpPr txBox="1">
            <a:spLocks noChangeArrowheads="1"/>
          </p:cNvSpPr>
          <p:nvPr/>
        </p:nvSpPr>
        <p:spPr bwMode="auto">
          <a:xfrm>
            <a:off x="214282" y="4500570"/>
            <a:ext cx="8765288" cy="830997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2</a:t>
            </a:r>
            <a:r>
              <a:rPr lang="ar-SA" dirty="0"/>
              <a:t> ـ </a:t>
            </a:r>
            <a:r>
              <a:rPr lang="ar-EG" dirty="0"/>
              <a:t>أن يكون الموضوع وثيق الصلة بحياة الطلاب الشخصية والمجتمعية، لا مجرد موضوع أكاديمي ضمن بنية هذا العلم لا تطبيق له في حياتهم.</a:t>
            </a:r>
            <a:endParaRPr lang="en-US" dirty="0"/>
          </a:p>
        </p:txBody>
      </p:sp>
      <p:sp>
        <p:nvSpPr>
          <p:cNvPr id="26" name="Text Box 5" descr="back"/>
          <p:cNvSpPr txBox="1">
            <a:spLocks noChangeArrowheads="1"/>
          </p:cNvSpPr>
          <p:nvPr/>
        </p:nvSpPr>
        <p:spPr bwMode="auto">
          <a:xfrm>
            <a:off x="214282" y="5598399"/>
            <a:ext cx="8765288" cy="830997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3</a:t>
            </a:r>
            <a:r>
              <a:rPr lang="ar-SA" dirty="0"/>
              <a:t> ـ </a:t>
            </a:r>
            <a:r>
              <a:rPr lang="ar-EG" dirty="0"/>
              <a:t>أن تسمح طبيعة ومعارف الموضوع بالبحث والاكتشاف، لا أن تكون ذات طابع نظري بحت، أو ذات مستو عال يصعب على الطلاب اكتشافها.</a:t>
            </a:r>
            <a:endParaRPr lang="en-US" dirty="0"/>
          </a:p>
        </p:txBody>
      </p:sp>
      <p:sp>
        <p:nvSpPr>
          <p:cNvPr id="8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34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5" grpId="0" animBg="1"/>
      <p:bldP spid="17" grpId="0" animBg="1"/>
      <p:bldP spid="19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 descr="back"/>
          <p:cNvSpPr txBox="1">
            <a:spLocks noChangeArrowheads="1"/>
          </p:cNvSpPr>
          <p:nvPr/>
        </p:nvSpPr>
        <p:spPr bwMode="auto">
          <a:xfrm>
            <a:off x="1214518" y="694437"/>
            <a:ext cx="6687570" cy="64633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</a:pPr>
            <a:r>
              <a:rPr lang="ar-SA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  <a:sym typeface="Wingdings"/>
              </a:rPr>
              <a:t></a:t>
            </a:r>
            <a:r>
              <a:rPr lang="ar-SA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</a:t>
            </a:r>
            <a:r>
              <a:rPr lang="ar-EG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عقب اختيار المعلم لموضوع الدرس :</a:t>
            </a: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19" name="Text Box 5" descr="back"/>
          <p:cNvSpPr txBox="1">
            <a:spLocks noChangeArrowheads="1"/>
          </p:cNvSpPr>
          <p:nvPr/>
        </p:nvSpPr>
        <p:spPr bwMode="auto">
          <a:xfrm>
            <a:off x="323528" y="2210088"/>
            <a:ext cx="8462174" cy="3539430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sz="3200" dirty="0">
                <a:sym typeface="Wingdings"/>
              </a:rPr>
              <a:t> </a:t>
            </a:r>
            <a:r>
              <a:rPr lang="ar-EG" sz="3200" dirty="0">
                <a:solidFill>
                  <a:srgbClr val="FFFF00"/>
                </a:solidFill>
              </a:rPr>
              <a:t>يقوم بتحليل محتوى الدرس إلى عدد من مفرداته الأساسية </a:t>
            </a:r>
            <a:r>
              <a:rPr lang="ar-EG" sz="3200" dirty="0"/>
              <a:t>(</a:t>
            </a:r>
            <a:r>
              <a:rPr lang="ar-EG" sz="3200" dirty="0">
                <a:solidFill>
                  <a:srgbClr val="FF0000"/>
                </a:solidFill>
              </a:rPr>
              <a:t>معلومات</a:t>
            </a:r>
            <a:r>
              <a:rPr lang="ar-EG" sz="3200" dirty="0"/>
              <a:t>: حقائق </a:t>
            </a:r>
            <a:r>
              <a:rPr lang="ar-EG" sz="3200" dirty="0" err="1"/>
              <a:t>ـ</a:t>
            </a:r>
            <a:r>
              <a:rPr lang="ar-EG" sz="3200" dirty="0"/>
              <a:t> مفاهيم </a:t>
            </a:r>
            <a:r>
              <a:rPr lang="ar-EG" sz="3200" dirty="0" err="1"/>
              <a:t>ـ</a:t>
            </a:r>
            <a:r>
              <a:rPr lang="ar-EG" sz="3200" dirty="0"/>
              <a:t> مبادئ وتعميمات </a:t>
            </a:r>
            <a:r>
              <a:rPr lang="ar-EG" sz="3200" dirty="0" err="1"/>
              <a:t>ـ</a:t>
            </a:r>
            <a:r>
              <a:rPr lang="ar-EG" sz="3200" dirty="0"/>
              <a:t> قوانين </a:t>
            </a:r>
            <a:r>
              <a:rPr lang="ar-EG" sz="3200" dirty="0" err="1"/>
              <a:t>ـ</a:t>
            </a:r>
            <a:r>
              <a:rPr lang="ar-EG" sz="3200" dirty="0"/>
              <a:t> نظريات ...)، أو (</a:t>
            </a:r>
            <a:r>
              <a:rPr lang="ar-EG" sz="3200" dirty="0">
                <a:solidFill>
                  <a:srgbClr val="FF0000"/>
                </a:solidFill>
              </a:rPr>
              <a:t>مهارات: معرفية</a:t>
            </a:r>
            <a:r>
              <a:rPr lang="ar-EG" sz="3200" dirty="0"/>
              <a:t>: تطبيق </a:t>
            </a:r>
            <a:r>
              <a:rPr lang="ar-EG" sz="3200" dirty="0" err="1"/>
              <a:t>ـ</a:t>
            </a:r>
            <a:r>
              <a:rPr lang="ar-EG" sz="3200" dirty="0"/>
              <a:t> تحليل </a:t>
            </a:r>
            <a:r>
              <a:rPr lang="ar-EG" sz="3200" dirty="0" err="1"/>
              <a:t>ـ</a:t>
            </a:r>
            <a:r>
              <a:rPr lang="ar-EG" sz="3200" dirty="0"/>
              <a:t> تركيب </a:t>
            </a:r>
            <a:r>
              <a:rPr lang="ar-EG" sz="3200" dirty="0" err="1"/>
              <a:t>ـ</a:t>
            </a:r>
            <a:r>
              <a:rPr lang="ar-EG" sz="3200" dirty="0"/>
              <a:t> تقويم </a:t>
            </a:r>
            <a:r>
              <a:rPr lang="ar-EG" sz="3200" dirty="0" err="1"/>
              <a:t>ـ</a:t>
            </a:r>
            <a:r>
              <a:rPr lang="ar-EG" sz="3200" dirty="0"/>
              <a:t> استقراء </a:t>
            </a:r>
            <a:r>
              <a:rPr lang="ar-EG" sz="3200" dirty="0" err="1"/>
              <a:t>ـ</a:t>
            </a:r>
            <a:r>
              <a:rPr lang="ar-EG" sz="3200" dirty="0"/>
              <a:t> استنباط ...، أو </a:t>
            </a:r>
            <a:r>
              <a:rPr lang="ar-EG" sz="3200" dirty="0">
                <a:solidFill>
                  <a:srgbClr val="FF0000"/>
                </a:solidFill>
              </a:rPr>
              <a:t>نفس حركية</a:t>
            </a:r>
            <a:r>
              <a:rPr lang="ar-EG" sz="3200" dirty="0"/>
              <a:t>: إجراء تجارب </a:t>
            </a:r>
            <a:r>
              <a:rPr lang="ar-EG" sz="3200" dirty="0" err="1"/>
              <a:t>ـ</a:t>
            </a:r>
            <a:r>
              <a:rPr lang="ar-EG" sz="3200" dirty="0"/>
              <a:t> تصميم أجهزة </a:t>
            </a:r>
            <a:r>
              <a:rPr lang="ar-EG" sz="3200" dirty="0" err="1"/>
              <a:t>ـ</a:t>
            </a:r>
            <a:r>
              <a:rPr lang="ar-EG" sz="3200" dirty="0"/>
              <a:t> ...) (أو </a:t>
            </a:r>
            <a:r>
              <a:rPr lang="ar-EG" sz="3200" dirty="0">
                <a:solidFill>
                  <a:srgbClr val="FF0000"/>
                </a:solidFill>
              </a:rPr>
              <a:t>وجدانية</a:t>
            </a:r>
            <a:r>
              <a:rPr lang="ar-EG" sz="3200" dirty="0"/>
              <a:t>: ميول </a:t>
            </a:r>
            <a:r>
              <a:rPr lang="ar-EG" sz="3200" dirty="0" err="1"/>
              <a:t>ـ</a:t>
            </a:r>
            <a:r>
              <a:rPr lang="ar-EG" sz="3200" dirty="0"/>
              <a:t> اتجاهات </a:t>
            </a:r>
            <a:r>
              <a:rPr lang="ar-EG" sz="3200" dirty="0" err="1"/>
              <a:t>ـ</a:t>
            </a:r>
            <a:r>
              <a:rPr lang="ar-EG" sz="3200" dirty="0"/>
              <a:t> اهتمامات </a:t>
            </a:r>
            <a:r>
              <a:rPr lang="ar-EG" sz="3200" dirty="0" err="1"/>
              <a:t>ـ</a:t>
            </a:r>
            <a:r>
              <a:rPr lang="ar-EG" sz="3200" dirty="0"/>
              <a:t> جوانب تقدير ...)</a:t>
            </a:r>
            <a:endParaRPr lang="en-US" sz="3200" dirty="0"/>
          </a:p>
        </p:txBody>
      </p:sp>
      <p:sp>
        <p:nvSpPr>
          <p:cNvPr id="7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35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 descr="back"/>
          <p:cNvSpPr txBox="1">
            <a:spLocks noChangeArrowheads="1"/>
          </p:cNvSpPr>
          <p:nvPr/>
        </p:nvSpPr>
        <p:spPr bwMode="auto">
          <a:xfrm>
            <a:off x="200634" y="4479503"/>
            <a:ext cx="8765288" cy="461665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3</a:t>
            </a:r>
            <a:r>
              <a:rPr lang="ar-SA" dirty="0"/>
              <a:t> ـ </a:t>
            </a:r>
            <a:r>
              <a:rPr lang="ar-EG" dirty="0"/>
              <a:t>كسب مهارات </a:t>
            </a:r>
            <a:r>
              <a:rPr lang="ar-EG" dirty="0">
                <a:solidFill>
                  <a:srgbClr val="FF0000"/>
                </a:solidFill>
              </a:rPr>
              <a:t>أنواع التفكير</a:t>
            </a:r>
            <a:r>
              <a:rPr lang="ar-EG" dirty="0"/>
              <a:t> المختلفة (الناقد </a:t>
            </a:r>
            <a:r>
              <a:rPr lang="ar-EG" dirty="0" err="1"/>
              <a:t>ـ</a:t>
            </a:r>
            <a:r>
              <a:rPr lang="ar-EG" dirty="0"/>
              <a:t> العلمي </a:t>
            </a:r>
            <a:r>
              <a:rPr lang="ar-EG" dirty="0" err="1"/>
              <a:t>ـ</a:t>
            </a:r>
            <a:r>
              <a:rPr lang="ar-EG" dirty="0"/>
              <a:t> الإبداعي ... ).</a:t>
            </a:r>
            <a:endParaRPr lang="en-US" dirty="0"/>
          </a:p>
        </p:txBody>
      </p:sp>
      <p:sp>
        <p:nvSpPr>
          <p:cNvPr id="13" name="Text Box 5" descr="back"/>
          <p:cNvSpPr txBox="1">
            <a:spLocks noChangeArrowheads="1"/>
          </p:cNvSpPr>
          <p:nvPr/>
        </p:nvSpPr>
        <p:spPr bwMode="auto">
          <a:xfrm>
            <a:off x="200634" y="5406315"/>
            <a:ext cx="8765288" cy="830997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4</a:t>
            </a:r>
            <a:r>
              <a:rPr lang="ar-SA" dirty="0"/>
              <a:t> ـ </a:t>
            </a:r>
            <a:r>
              <a:rPr lang="ar-EG" dirty="0"/>
              <a:t>تنمية </a:t>
            </a:r>
            <a:r>
              <a:rPr lang="ar-EG" dirty="0">
                <a:solidFill>
                  <a:srgbClr val="FF0000"/>
                </a:solidFill>
              </a:rPr>
              <a:t>الاتجاهات الإيجابية</a:t>
            </a:r>
            <a:r>
              <a:rPr lang="ar-EG" dirty="0"/>
              <a:t> نحو المادة الدراسية، ونحو المهن المختلفة، ونحو الإستراتيجية المستخدمة في التعلم.</a:t>
            </a:r>
            <a:endParaRPr lang="en-US" dirty="0"/>
          </a:p>
        </p:txBody>
      </p:sp>
      <p:sp>
        <p:nvSpPr>
          <p:cNvPr id="18" name="Text Box 5" descr="back"/>
          <p:cNvSpPr txBox="1">
            <a:spLocks noChangeArrowheads="1"/>
          </p:cNvSpPr>
          <p:nvPr/>
        </p:nvSpPr>
        <p:spPr bwMode="auto">
          <a:xfrm>
            <a:off x="200634" y="3543399"/>
            <a:ext cx="8765288" cy="461665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2</a:t>
            </a:r>
            <a:r>
              <a:rPr lang="ar-SA" dirty="0"/>
              <a:t> ـ </a:t>
            </a:r>
            <a:r>
              <a:rPr lang="ar-EG" dirty="0"/>
              <a:t>تنمية </a:t>
            </a:r>
            <a:r>
              <a:rPr lang="ar-EG" dirty="0">
                <a:solidFill>
                  <a:srgbClr val="FF0000"/>
                </a:solidFill>
              </a:rPr>
              <a:t>عمليات العلم</a:t>
            </a:r>
            <a:r>
              <a:rPr lang="ar-EG" dirty="0"/>
              <a:t> / البحث العلمي (مهارات حل المشكلات).</a:t>
            </a:r>
            <a:endParaRPr lang="en-US" dirty="0"/>
          </a:p>
        </p:txBody>
      </p:sp>
      <p:sp>
        <p:nvSpPr>
          <p:cNvPr id="6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36</a:t>
            </a:fld>
            <a:endParaRPr lang="ar-EG" dirty="0"/>
          </a:p>
        </p:txBody>
      </p:sp>
      <p:sp>
        <p:nvSpPr>
          <p:cNvPr id="7" name="Text Box 10" descr="rose"/>
          <p:cNvSpPr txBox="1">
            <a:spLocks noChangeArrowheads="1"/>
          </p:cNvSpPr>
          <p:nvPr/>
        </p:nvSpPr>
        <p:spPr bwMode="auto">
          <a:xfrm>
            <a:off x="2312858" y="620688"/>
            <a:ext cx="4495801" cy="64633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2 </a:t>
            </a:r>
            <a:r>
              <a:rPr lang="ar-EG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صياغة أهداف الدرس: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7085" y="1643974"/>
            <a:ext cx="8715404" cy="523220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يُتوقع أن تحقق إستراتيجية التعلم البنائي أهدافاً عدة أهمها:</a:t>
            </a:r>
            <a:endParaRPr lang="en-US" sz="2800" b="1" cap="all" dirty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  <a:sym typeface="Wingdings 2"/>
            </a:endParaRPr>
          </a:p>
        </p:txBody>
      </p:sp>
      <p:sp>
        <p:nvSpPr>
          <p:cNvPr id="9" name="Text Box 5" descr="back"/>
          <p:cNvSpPr txBox="1">
            <a:spLocks noChangeArrowheads="1"/>
          </p:cNvSpPr>
          <p:nvPr/>
        </p:nvSpPr>
        <p:spPr bwMode="auto">
          <a:xfrm>
            <a:off x="197437" y="2607295"/>
            <a:ext cx="8765288" cy="461665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SA" dirty="0"/>
              <a:t>1 </a:t>
            </a:r>
            <a:r>
              <a:rPr lang="ar-SA" dirty="0" err="1"/>
              <a:t>ـ</a:t>
            </a:r>
            <a:r>
              <a:rPr lang="ar-SA" dirty="0"/>
              <a:t> </a:t>
            </a:r>
            <a:r>
              <a:rPr lang="ar-EG" dirty="0">
                <a:solidFill>
                  <a:srgbClr val="FF0000"/>
                </a:solidFill>
              </a:rPr>
              <a:t>فهم </a:t>
            </a:r>
            <a:r>
              <a:rPr lang="ar-EG" dirty="0"/>
              <a:t>محتوى الموضوع الدراسي </a:t>
            </a:r>
            <a:r>
              <a:rPr lang="ar-EG" dirty="0">
                <a:solidFill>
                  <a:srgbClr val="FF0000"/>
                </a:solidFill>
              </a:rPr>
              <a:t>وتطبيقه</a:t>
            </a:r>
            <a:r>
              <a:rPr lang="ar-EG" dirty="0"/>
              <a:t> في مواقف تعلم جديدة.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8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 descr="rose"/>
          <p:cNvSpPr txBox="1">
            <a:spLocks noChangeArrowheads="1"/>
          </p:cNvSpPr>
          <p:nvPr/>
        </p:nvSpPr>
        <p:spPr bwMode="auto">
          <a:xfrm>
            <a:off x="1763688" y="478413"/>
            <a:ext cx="5567371" cy="64633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3 </a:t>
            </a:r>
            <a:r>
              <a:rPr lang="ar-EG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الإعداد للموقف التنشيطي :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07085" y="1357298"/>
            <a:ext cx="8715404" cy="1384995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تنشيط دافعية المتعلم للدراسة لا يكون وليد الصدفة، بل لا بد من تخطيط المعلم له مسبقاً من قبل، ويتم ذلك بعدة أساليب من بينها:</a:t>
            </a:r>
            <a:endParaRPr lang="en-US" sz="2800" b="1" cap="all" dirty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  <a:sym typeface="Wingdings 2"/>
            </a:endParaRPr>
          </a:p>
        </p:txBody>
      </p:sp>
      <p:sp>
        <p:nvSpPr>
          <p:cNvPr id="17" name="Text Box 5" descr="back"/>
          <p:cNvSpPr txBox="1">
            <a:spLocks noChangeArrowheads="1"/>
          </p:cNvSpPr>
          <p:nvPr/>
        </p:nvSpPr>
        <p:spPr bwMode="auto">
          <a:xfrm>
            <a:off x="197437" y="2945780"/>
            <a:ext cx="8765288" cy="1200329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SA" dirty="0"/>
              <a:t>1 </a:t>
            </a:r>
            <a:r>
              <a:rPr lang="ar-SA" dirty="0" err="1"/>
              <a:t>ـ</a:t>
            </a:r>
            <a:r>
              <a:rPr lang="ar-SA" dirty="0"/>
              <a:t> </a:t>
            </a:r>
            <a:r>
              <a:rPr lang="ar-EG" dirty="0"/>
              <a:t>إعداد </a:t>
            </a:r>
            <a:r>
              <a:rPr lang="ar-EG" dirty="0">
                <a:solidFill>
                  <a:srgbClr val="FF0000"/>
                </a:solidFill>
              </a:rPr>
              <a:t>سؤال يثير التناقض المعرفي</a:t>
            </a:r>
            <a:r>
              <a:rPr lang="ar-EG" dirty="0"/>
              <a:t> لدى الطلاب، بحيث يظهر أن معلوماتهم لا تكفي لتفسير الظاهرة. (مثلا: المعدة مكونة من لحم، وتفرز </a:t>
            </a:r>
            <a:r>
              <a:rPr lang="ar-EG" dirty="0" err="1"/>
              <a:t>مواداً</a:t>
            </a:r>
            <a:r>
              <a:rPr lang="ar-EG" dirty="0"/>
              <a:t> لهضم اللحم، ولا تهضم نفسها.).</a:t>
            </a:r>
            <a:endParaRPr lang="en-US" dirty="0"/>
          </a:p>
        </p:txBody>
      </p:sp>
      <p:sp>
        <p:nvSpPr>
          <p:cNvPr id="19" name="Text Box 5" descr="back"/>
          <p:cNvSpPr txBox="1">
            <a:spLocks noChangeArrowheads="1"/>
          </p:cNvSpPr>
          <p:nvPr/>
        </p:nvSpPr>
        <p:spPr bwMode="auto">
          <a:xfrm>
            <a:off x="214282" y="4473274"/>
            <a:ext cx="8765288" cy="830997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2</a:t>
            </a:r>
            <a:r>
              <a:rPr lang="ar-SA" dirty="0"/>
              <a:t> ـ </a:t>
            </a:r>
            <a:r>
              <a:rPr lang="ar-EG" dirty="0"/>
              <a:t>إعداد </a:t>
            </a:r>
            <a:r>
              <a:rPr lang="ar-EG" dirty="0">
                <a:solidFill>
                  <a:srgbClr val="FF0000"/>
                </a:solidFill>
              </a:rPr>
              <a:t>نشاط عملي</a:t>
            </a:r>
            <a:r>
              <a:rPr lang="ar-EG" dirty="0"/>
              <a:t> يثير الانتباه يقوم به المعلم أمام طلابه (الجاذبية الأرضية </a:t>
            </a:r>
            <a:r>
              <a:rPr lang="ar-EG" dirty="0" err="1"/>
              <a:t>ـ</a:t>
            </a:r>
            <a:r>
              <a:rPr lang="ar-EG" dirty="0"/>
              <a:t> شريط </a:t>
            </a:r>
            <a:r>
              <a:rPr lang="ar-EG" dirty="0" err="1"/>
              <a:t>ماغنسيوم</a:t>
            </a:r>
            <a:r>
              <a:rPr lang="ar-EG" dirty="0"/>
              <a:t> .. الخ) ثم يسأل الطلاب عن تفسير هذه الظاهرة.</a:t>
            </a:r>
            <a:endParaRPr lang="en-US" dirty="0"/>
          </a:p>
        </p:txBody>
      </p:sp>
      <p:sp>
        <p:nvSpPr>
          <p:cNvPr id="26" name="Text Box 5" descr="back"/>
          <p:cNvSpPr txBox="1">
            <a:spLocks noChangeArrowheads="1"/>
          </p:cNvSpPr>
          <p:nvPr/>
        </p:nvSpPr>
        <p:spPr bwMode="auto">
          <a:xfrm>
            <a:off x="214282" y="5598399"/>
            <a:ext cx="8765288" cy="830997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3</a:t>
            </a:r>
            <a:r>
              <a:rPr lang="ar-SA" dirty="0"/>
              <a:t> ـ </a:t>
            </a:r>
            <a:r>
              <a:rPr lang="ar-EG" dirty="0"/>
              <a:t>الإعداد لعرض </a:t>
            </a:r>
            <a:r>
              <a:rPr lang="ar-EG" dirty="0">
                <a:solidFill>
                  <a:srgbClr val="FF0000"/>
                </a:solidFill>
              </a:rPr>
              <a:t>حدث جاري </a:t>
            </a:r>
            <a:r>
              <a:rPr lang="ar-EG" dirty="0"/>
              <a:t>على الطلاب، بحيث يضمنه سؤالاً محفزاً للطلاب، منشطاً لأفكارهم، كاشفاً لما لديهم من مفاهيم بديلة، دافعاً للمشاركة.</a:t>
            </a:r>
            <a:endParaRPr lang="en-US" dirty="0"/>
          </a:p>
        </p:txBody>
      </p:sp>
      <p:sp>
        <p:nvSpPr>
          <p:cNvPr id="7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37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 descr="rose"/>
          <p:cNvSpPr txBox="1">
            <a:spLocks noChangeArrowheads="1"/>
          </p:cNvSpPr>
          <p:nvPr/>
        </p:nvSpPr>
        <p:spPr bwMode="auto">
          <a:xfrm>
            <a:off x="1777135" y="406405"/>
            <a:ext cx="5567371" cy="64633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4 </a:t>
            </a:r>
            <a:r>
              <a:rPr lang="ar-EG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اختيار الأنشطة الاستكشافية: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07085" y="1357298"/>
            <a:ext cx="8715404" cy="1384995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هي الأنشطة التي يخطط المعلم لقيام الطلاب بها لحل المشكلة المطروحة، أو الإجابة عن التساؤل المُثار. وعليه أن يراعي توافر الشروط التالية في هذه الأنشطة:</a:t>
            </a:r>
            <a:endParaRPr lang="en-US" sz="2800" b="1" cap="all" dirty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  <a:sym typeface="Wingdings 2"/>
            </a:endParaRPr>
          </a:p>
        </p:txBody>
      </p:sp>
      <p:sp>
        <p:nvSpPr>
          <p:cNvPr id="17" name="Text Box 5" descr="back"/>
          <p:cNvSpPr txBox="1">
            <a:spLocks noChangeArrowheads="1"/>
          </p:cNvSpPr>
          <p:nvPr/>
        </p:nvSpPr>
        <p:spPr bwMode="auto">
          <a:xfrm>
            <a:off x="197437" y="2945780"/>
            <a:ext cx="8765288" cy="461665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SA" dirty="0"/>
              <a:t>1 </a:t>
            </a:r>
            <a:r>
              <a:rPr lang="ar-SA" dirty="0" err="1"/>
              <a:t>ـ</a:t>
            </a:r>
            <a:r>
              <a:rPr lang="ar-SA" dirty="0"/>
              <a:t> </a:t>
            </a:r>
            <a:r>
              <a:rPr lang="ar-EG" dirty="0"/>
              <a:t>تكون </a:t>
            </a:r>
            <a:r>
              <a:rPr lang="ar-EG" dirty="0">
                <a:solidFill>
                  <a:srgbClr val="FF0000"/>
                </a:solidFill>
              </a:rPr>
              <a:t>ذات علاقة بأهداف الدرس</a:t>
            </a:r>
            <a:r>
              <a:rPr lang="ar-EG" dirty="0"/>
              <a:t>.</a:t>
            </a:r>
            <a:endParaRPr lang="en-US" dirty="0"/>
          </a:p>
        </p:txBody>
      </p:sp>
      <p:sp>
        <p:nvSpPr>
          <p:cNvPr id="19" name="Text Box 5" descr="back"/>
          <p:cNvSpPr txBox="1">
            <a:spLocks noChangeArrowheads="1"/>
          </p:cNvSpPr>
          <p:nvPr/>
        </p:nvSpPr>
        <p:spPr bwMode="auto">
          <a:xfrm>
            <a:off x="214282" y="3795603"/>
            <a:ext cx="8765288" cy="830997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2</a:t>
            </a:r>
            <a:r>
              <a:rPr lang="ar-SA" dirty="0"/>
              <a:t> ـ </a:t>
            </a:r>
            <a:r>
              <a:rPr lang="ar-EG" dirty="0"/>
              <a:t>توفر </a:t>
            </a:r>
            <a:r>
              <a:rPr lang="ar-EG" dirty="0">
                <a:solidFill>
                  <a:srgbClr val="FF0000"/>
                </a:solidFill>
              </a:rPr>
              <a:t>فرص حقيقية للتفاعل الحسي </a:t>
            </a:r>
            <a:r>
              <a:rPr lang="ar-EG" dirty="0"/>
              <a:t>المباشر مع الأشياء والظواهر الطبيعية، ويجرون عليها تجارب علمية يمارسون خلالها مهارات البحث العلمي.</a:t>
            </a:r>
            <a:endParaRPr lang="en-US" dirty="0"/>
          </a:p>
        </p:txBody>
      </p:sp>
      <p:sp>
        <p:nvSpPr>
          <p:cNvPr id="26" name="Text Box 5" descr="back"/>
          <p:cNvSpPr txBox="1">
            <a:spLocks noChangeArrowheads="1"/>
          </p:cNvSpPr>
          <p:nvPr/>
        </p:nvSpPr>
        <p:spPr bwMode="auto">
          <a:xfrm>
            <a:off x="214282" y="5014284"/>
            <a:ext cx="8765288" cy="461665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3</a:t>
            </a:r>
            <a:r>
              <a:rPr lang="ar-SA" dirty="0"/>
              <a:t> ـ </a:t>
            </a:r>
            <a:r>
              <a:rPr lang="ar-EG" dirty="0"/>
              <a:t>توفر للطلاب </a:t>
            </a:r>
            <a:r>
              <a:rPr lang="ar-EG" dirty="0">
                <a:solidFill>
                  <a:srgbClr val="FF0000"/>
                </a:solidFill>
              </a:rPr>
              <a:t>خبرات حياتية واقعية</a:t>
            </a:r>
            <a:r>
              <a:rPr lang="ar-EG" dirty="0"/>
              <a:t>، تناسب قدراتهم، وخلفيتهم المعرفية.</a:t>
            </a:r>
            <a:endParaRPr lang="en-US" dirty="0"/>
          </a:p>
        </p:txBody>
      </p:sp>
      <p:sp>
        <p:nvSpPr>
          <p:cNvPr id="10" name="Text Box 5" descr="back"/>
          <p:cNvSpPr txBox="1">
            <a:spLocks noChangeArrowheads="1"/>
          </p:cNvSpPr>
          <p:nvPr/>
        </p:nvSpPr>
        <p:spPr bwMode="auto">
          <a:xfrm>
            <a:off x="214282" y="5824855"/>
            <a:ext cx="8765288" cy="461665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4</a:t>
            </a:r>
            <a:r>
              <a:rPr lang="ar-SA" dirty="0"/>
              <a:t> ـ </a:t>
            </a:r>
            <a:r>
              <a:rPr lang="ar-EG" dirty="0"/>
              <a:t>توافر </a:t>
            </a:r>
            <a:r>
              <a:rPr lang="ar-EG" dirty="0">
                <a:solidFill>
                  <a:srgbClr val="FF0000"/>
                </a:solidFill>
              </a:rPr>
              <a:t>مصادر التعلم </a:t>
            </a:r>
            <a:r>
              <a:rPr lang="ar-EG" dirty="0"/>
              <a:t>والمواد والأدوات التعليمية اللازمة لإنجازها.</a:t>
            </a:r>
            <a:endParaRPr lang="en-US" dirty="0"/>
          </a:p>
        </p:txBody>
      </p:sp>
      <p:sp>
        <p:nvSpPr>
          <p:cNvPr id="8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38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6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 descr="rose"/>
          <p:cNvSpPr txBox="1">
            <a:spLocks noChangeArrowheads="1"/>
          </p:cNvSpPr>
          <p:nvPr/>
        </p:nvSpPr>
        <p:spPr bwMode="auto">
          <a:xfrm>
            <a:off x="2024975" y="352617"/>
            <a:ext cx="5067305" cy="64633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5 </a:t>
            </a:r>
            <a:r>
              <a:rPr lang="ar-EG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اختيار الأنشطة التوسعية: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07085" y="1228070"/>
            <a:ext cx="8715404" cy="1815882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هي الأنشطة التي يخطط المعلم لقيام الطلاب </a:t>
            </a:r>
            <a:r>
              <a:rPr lang="ar-EG" sz="2800" b="1" cap="all" dirty="0" err="1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بها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لإثراء معارفهم عن موضوع الدرس، أو تطبيق ما توصلوا إليه من معارف في حياتهم، وحل المشكلات الجديدة عليهم. وعلى المعلم أن يراعي توافر الشروط التالية في هذه الأنشطة:</a:t>
            </a:r>
            <a:endParaRPr lang="en-US" sz="2800" b="1" cap="all" dirty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  <a:sym typeface="Wingdings 2"/>
            </a:endParaRPr>
          </a:p>
        </p:txBody>
      </p:sp>
      <p:sp>
        <p:nvSpPr>
          <p:cNvPr id="19" name="Text Box 5" descr="back"/>
          <p:cNvSpPr txBox="1">
            <a:spLocks noChangeArrowheads="1"/>
          </p:cNvSpPr>
          <p:nvPr/>
        </p:nvSpPr>
        <p:spPr bwMode="auto">
          <a:xfrm>
            <a:off x="214282" y="3357562"/>
            <a:ext cx="8765288" cy="461665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1</a:t>
            </a:r>
            <a:r>
              <a:rPr lang="ar-SA" dirty="0"/>
              <a:t> ـ </a:t>
            </a:r>
            <a:r>
              <a:rPr lang="ar-EG" dirty="0"/>
              <a:t>أن تثير انتباه الطلاب، وتناسب قدراتهم وخلفيتهم المعرفية.</a:t>
            </a:r>
            <a:endParaRPr lang="en-US" dirty="0"/>
          </a:p>
        </p:txBody>
      </p:sp>
      <p:sp>
        <p:nvSpPr>
          <p:cNvPr id="26" name="Text Box 5" descr="back"/>
          <p:cNvSpPr txBox="1">
            <a:spLocks noChangeArrowheads="1"/>
          </p:cNvSpPr>
          <p:nvPr/>
        </p:nvSpPr>
        <p:spPr bwMode="auto">
          <a:xfrm>
            <a:off x="214282" y="4214818"/>
            <a:ext cx="8765288" cy="461665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2</a:t>
            </a:r>
            <a:r>
              <a:rPr lang="ar-SA" dirty="0"/>
              <a:t> ـ </a:t>
            </a:r>
            <a:r>
              <a:rPr lang="ar-EG" dirty="0"/>
              <a:t>أن تكون حقيقية وأصيلة أي ذات علاقة بحياتهم وواقعهم.</a:t>
            </a:r>
            <a:endParaRPr lang="en-US" dirty="0"/>
          </a:p>
        </p:txBody>
      </p:sp>
      <p:sp>
        <p:nvSpPr>
          <p:cNvPr id="10" name="Text Box 5" descr="back"/>
          <p:cNvSpPr txBox="1">
            <a:spLocks noChangeArrowheads="1"/>
          </p:cNvSpPr>
          <p:nvPr/>
        </p:nvSpPr>
        <p:spPr bwMode="auto">
          <a:xfrm>
            <a:off x="214282" y="5072074"/>
            <a:ext cx="8765288" cy="461665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3</a:t>
            </a:r>
            <a:r>
              <a:rPr lang="ar-SA" dirty="0"/>
              <a:t> ـ </a:t>
            </a:r>
            <a:r>
              <a:rPr lang="ar-EG" dirty="0"/>
              <a:t>توافر مصادر التعلم والمواد والأدوات التعليمية اللازمة لإنجازها.</a:t>
            </a:r>
            <a:endParaRPr lang="en-US" dirty="0"/>
          </a:p>
        </p:txBody>
      </p:sp>
      <p:sp>
        <p:nvSpPr>
          <p:cNvPr id="11" name="Text Box 5" descr="back"/>
          <p:cNvSpPr txBox="1">
            <a:spLocks noChangeArrowheads="1"/>
          </p:cNvSpPr>
          <p:nvPr/>
        </p:nvSpPr>
        <p:spPr bwMode="auto">
          <a:xfrm>
            <a:off x="214282" y="5888386"/>
            <a:ext cx="8765288" cy="461665"/>
          </a:xfrm>
          <a:prstGeom prst="rect">
            <a:avLst/>
          </a:prstGeom>
          <a:solidFill>
            <a:srgbClr val="336600"/>
          </a:solid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relaxedInset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</a:bodyPr>
          <a:lstStyle>
            <a:defPPr>
              <a:defRPr lang="ar-EG"/>
            </a:defPPr>
            <a:lvl1pPr algn="just">
              <a:spcBef>
                <a:spcPct val="50000"/>
              </a:spcBef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defRPr>
            </a:lvl1pPr>
          </a:lstStyle>
          <a:p>
            <a:r>
              <a:rPr lang="ar-EG" dirty="0"/>
              <a:t>4</a:t>
            </a:r>
            <a:r>
              <a:rPr lang="ar-SA" dirty="0"/>
              <a:t> ـ </a:t>
            </a:r>
            <a:r>
              <a:rPr lang="ar-EG" dirty="0"/>
              <a:t>أن تكون متنوعة بحيث يختار منها الطلاب نشاطاً أو أكثر لإنجازه.</a:t>
            </a:r>
            <a:endParaRPr lang="en-US" dirty="0"/>
          </a:p>
        </p:txBody>
      </p:sp>
      <p:sp>
        <p:nvSpPr>
          <p:cNvPr id="8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39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7436" y="405418"/>
            <a:ext cx="8424936" cy="5001369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57200" algn="ctr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ar-BH" sz="5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وأمرنا حبيب الله </a:t>
            </a:r>
            <a:r>
              <a:rPr lang="ar-BH" sz="54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ورسوله </a:t>
            </a:r>
            <a:r>
              <a:rPr lang="ar-BH" sz="6600" b="1" cap="all" dirty="0" smtClean="0">
                <a:ln w="0"/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بالإتقان</a:t>
            </a:r>
            <a:r>
              <a:rPr lang="ar-BH" sz="66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 </a:t>
            </a:r>
            <a:r>
              <a:rPr lang="ar-BH" sz="66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...</a:t>
            </a:r>
            <a:r>
              <a:rPr lang="ar-BH" sz="54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/>
            </a:r>
            <a:br>
              <a:rPr lang="ar-BH" sz="54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</a:br>
            <a:endParaRPr lang="ar-BH" sz="1100" b="1" cap="all" dirty="0" smtClean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</a:endParaRPr>
          </a:p>
          <a:p>
            <a:pPr indent="-457200" algn="ctr">
              <a:spcBef>
                <a:spcPts val="1800"/>
              </a:spcBef>
              <a:buFont typeface="Wingdings" pitchFamily="2" charset="2"/>
              <a:buChar char="v"/>
              <a:defRPr/>
            </a:pPr>
            <a:r>
              <a:rPr lang="ar-BH" sz="4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فقال </a:t>
            </a:r>
            <a:r>
              <a:rPr lang="ar-BH" sz="48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صلى الله عليه وسلم " إن الله يحب إذا عمل أحدكم عملاً أن </a:t>
            </a:r>
            <a:r>
              <a:rPr lang="ar-BH" sz="4800" b="1" cap="all" dirty="0">
                <a:ln w="0"/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يتقنه</a:t>
            </a:r>
            <a:r>
              <a:rPr lang="ar-BH" sz="4800" b="1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>" </a:t>
            </a:r>
            <a:r>
              <a:rPr lang="ar-BH" sz="4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  <a:t/>
            </a:r>
            <a:br>
              <a:rPr lang="ar-BH" sz="4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</a:rPr>
            </a:br>
            <a:r>
              <a:rPr lang="ar-BH" sz="3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Fanan" pitchFamily="2" charset="-78"/>
              </a:rPr>
              <a:t>(</a:t>
            </a:r>
            <a:r>
              <a:rPr lang="ar-BH" sz="3400" dirty="0" smtClean="0">
                <a:cs typeface="Fanan" pitchFamily="2" charset="-78"/>
              </a:rPr>
              <a:t>رواه </a:t>
            </a:r>
            <a:r>
              <a:rPr lang="ar-BH" sz="3400" dirty="0">
                <a:cs typeface="Fanan" pitchFamily="2" charset="-78"/>
              </a:rPr>
              <a:t>ابو يعلى عن عائشة رضي الله عنها في مجمع الزوائد، كتاب الإيمان، ج4،ص 98 والجامع الصغير للسيوطي، ج 1، ص </a:t>
            </a:r>
            <a:r>
              <a:rPr lang="ar-BH" sz="3400" dirty="0" smtClean="0">
                <a:cs typeface="Fanan" pitchFamily="2" charset="-78"/>
              </a:rPr>
              <a:t>177</a:t>
            </a:r>
            <a:r>
              <a:rPr lang="ar-BH" sz="34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Fanan" pitchFamily="2" charset="-78"/>
              </a:rPr>
              <a:t>)</a:t>
            </a:r>
            <a:endParaRPr lang="en-US" sz="3400" b="1" cap="all" dirty="0">
              <a:ln w="0"/>
              <a:solidFill>
                <a:srgbClr val="003399"/>
              </a:solidFill>
              <a:latin typeface="Arial" pitchFamily="34" charset="0"/>
              <a:cs typeface="Fanan" pitchFamily="2" charset="-78"/>
              <a:sym typeface="Wingdings 2"/>
            </a:endParaRPr>
          </a:p>
        </p:txBody>
      </p:sp>
      <p:pic>
        <p:nvPicPr>
          <p:cNvPr id="2050" name="Picture 2" descr="C:\Users\user\Desktop\www_4photos_net_1140094641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66" y="5282988"/>
            <a:ext cx="1584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octor3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74" y="5282988"/>
            <a:ext cx="1584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20080615_about_tonopah_rob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41" y="5287761"/>
            <a:ext cx="1584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2145.jp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98" y="5297003"/>
            <a:ext cx="1584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5413681806_e3bc240b4b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5287761"/>
            <a:ext cx="1584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69673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4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210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 descr="rose"/>
          <p:cNvSpPr txBox="1">
            <a:spLocks noChangeArrowheads="1"/>
          </p:cNvSpPr>
          <p:nvPr/>
        </p:nvSpPr>
        <p:spPr bwMode="auto">
          <a:xfrm>
            <a:off x="316817" y="478413"/>
            <a:ext cx="8496329" cy="64633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6 </a:t>
            </a:r>
            <a:r>
              <a:rPr lang="ar-EG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تحديد مصادر التعلم والمواد والأدوات وتوفيرها: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07085" y="1543939"/>
            <a:ext cx="8715404" cy="1384995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يُعد توفير مصادر التعلم والمواد والأدوات والأجهزة اللازمة لتنفيذ مرحلتي الاستكشاف والتوسيع أمراً أساسياً لنجاح هذه </a:t>
            </a:r>
            <a:r>
              <a:rPr lang="ar-EG" sz="2800" b="1" cap="all" dirty="0" err="1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الاستراتيجية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في تحقيق أهدافها.</a:t>
            </a:r>
            <a:endParaRPr lang="en-US" sz="2800" b="1" cap="all" dirty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  <a:sym typeface="Wingdings 2"/>
            </a:endParaRPr>
          </a:p>
        </p:txBody>
      </p:sp>
      <p:sp>
        <p:nvSpPr>
          <p:cNvPr id="12" name="Text Box 10" descr="rose"/>
          <p:cNvSpPr txBox="1">
            <a:spLocks noChangeArrowheads="1"/>
          </p:cNvSpPr>
          <p:nvPr/>
        </p:nvSpPr>
        <p:spPr bwMode="auto">
          <a:xfrm>
            <a:off x="2425207" y="3646765"/>
            <a:ext cx="4288684" cy="64633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7 </a:t>
            </a:r>
            <a:r>
              <a:rPr lang="ar-EG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تقدير زمن التدريس: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4282" y="4923165"/>
            <a:ext cx="8715404" cy="954107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يخطط المعلم لزمن التدريس </a:t>
            </a:r>
            <a:r>
              <a:rPr lang="ar-BH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ويوزعه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على مراحل التدريس الأربع للتعلم البنائي</a:t>
            </a:r>
            <a:r>
              <a:rPr lang="ar-BH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الخمسة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.</a:t>
            </a:r>
            <a:endParaRPr lang="en-US" sz="2800" b="1" cap="all" dirty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  <a:sym typeface="Wingdings 2"/>
            </a:endParaRPr>
          </a:p>
        </p:txBody>
      </p:sp>
      <p:sp>
        <p:nvSpPr>
          <p:cNvPr id="6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40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2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 descr="rose"/>
          <p:cNvSpPr txBox="1">
            <a:spLocks noChangeArrowheads="1"/>
          </p:cNvSpPr>
          <p:nvPr/>
        </p:nvSpPr>
        <p:spPr bwMode="auto">
          <a:xfrm>
            <a:off x="1599767" y="982104"/>
            <a:ext cx="5924561" cy="64633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8 </a:t>
            </a:r>
            <a:r>
              <a:rPr lang="ar-EG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ـ</a:t>
            </a:r>
            <a:r>
              <a:rPr lang="ar-EG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 تحضير البيئة الفيزيقية للصف: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07085" y="2618909"/>
            <a:ext cx="8715404" cy="954107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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 </a:t>
            </a:r>
            <a:r>
              <a:rPr lang="ar-BH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وفيها يعد المعلم بيئة الصف المادية وظروفها الطبيعية الأنسب لتحقيق الأهداف التعليمية </a:t>
            </a:r>
            <a:r>
              <a:rPr lang="ar-EG" sz="2800" b="1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 2"/>
              </a:rPr>
              <a:t>.</a:t>
            </a:r>
            <a:endParaRPr lang="en-US" sz="2800" b="1" cap="all" dirty="0">
              <a:ln w="0"/>
              <a:solidFill>
                <a:srgbClr val="003399"/>
              </a:solidFill>
              <a:latin typeface="Arial" pitchFamily="34" charset="0"/>
              <a:cs typeface="PT Bold Heading" pitchFamily="2" charset="-78"/>
              <a:sym typeface="Wingdings 2"/>
            </a:endParaRPr>
          </a:p>
        </p:txBody>
      </p:sp>
      <p:sp>
        <p:nvSpPr>
          <p:cNvPr id="4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83167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41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42</a:t>
            </a:fld>
            <a:endParaRPr lang="ar-EG"/>
          </a:p>
        </p:txBody>
      </p:sp>
      <p:pic>
        <p:nvPicPr>
          <p:cNvPr id="7" name="صورة 4" descr="is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0" y="785794"/>
            <a:ext cx="8472546" cy="5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4282" y="2505090"/>
            <a:ext cx="8715404" cy="70788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زيتون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،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 </a:t>
            </a:r>
            <a:r>
              <a:rPr lang="ar-EG" sz="2000" cap="all" dirty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حسن حسين. 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(2003) </a:t>
            </a:r>
            <a:r>
              <a:rPr lang="ar-EG" sz="2000" b="1" cap="all" dirty="0" smtClean="0">
                <a:ln w="0"/>
                <a:solidFill>
                  <a:srgbClr val="003300"/>
                </a:solidFill>
                <a:latin typeface="Arial" pitchFamily="34" charset="0"/>
                <a:cs typeface="PT Bold Heading" pitchFamily="2" charset="-78"/>
                <a:sym typeface="Wingdings"/>
              </a:rPr>
              <a:t>استراتيجيات التدريس: رؤية معاصرة لطرق التعليم والتعلم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. القاهرة: عالم الكتب. ص ص 395 ـ 417.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70884" y="404664"/>
            <a:ext cx="1203029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BH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PT Bold Heading" pitchFamily="2" charset="-78"/>
              </a:rPr>
              <a:t>المراجع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6468" y="3729226"/>
            <a:ext cx="8715404" cy="70788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علي،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 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محمد السيد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. (200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8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) </a:t>
            </a:r>
            <a:r>
              <a:rPr lang="ar-BH" sz="2000" b="1" cap="all" dirty="0" smtClean="0">
                <a:ln w="0"/>
                <a:solidFill>
                  <a:srgbClr val="003300"/>
                </a:solidFill>
                <a:latin typeface="Arial" pitchFamily="34" charset="0"/>
                <a:cs typeface="PT Bold Heading" pitchFamily="2" charset="-78"/>
                <a:sym typeface="Wingdings"/>
              </a:rPr>
              <a:t>التدريس: نماذج وتطبيقات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. القاهرة: 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دار الفكر العربي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. ص ص 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262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 ـ 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368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38994" y="1268760"/>
            <a:ext cx="8715404" cy="70788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mpd="dbl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 z="12700" extrusionH="63500">
            <a:bevelT w="190500" h="95250" prst="cross"/>
            <a:bevelB w="95250" h="952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الناقة،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 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محمود كامل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. (20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11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) 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«</a:t>
            </a:r>
            <a:r>
              <a:rPr lang="ar-BH" sz="2000" b="1" cap="all" dirty="0" smtClean="0">
                <a:ln w="0"/>
                <a:solidFill>
                  <a:srgbClr val="003300"/>
                </a:solidFill>
                <a:latin typeface="Arial" pitchFamily="34" charset="0"/>
                <a:cs typeface="PT Bold Heading" pitchFamily="2" charset="-78"/>
                <a:sym typeface="Wingdings"/>
              </a:rPr>
              <a:t>معايير جودة الأصالة والمعاصرة في التدريس»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. 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الفيوم - مصر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: 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جامعة الفيوم، المؤتمر العلمي الثامن للتربية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. ص ص 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1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 ـ </a:t>
            </a:r>
            <a:r>
              <a:rPr lang="ar-BH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29</a:t>
            </a:r>
            <a:r>
              <a:rPr lang="ar-EG" sz="2000" cap="all" dirty="0" smtClean="0">
                <a:ln w="0"/>
                <a:solidFill>
                  <a:srgbClr val="003399"/>
                </a:solidFill>
                <a:latin typeface="Arial" pitchFamily="34" charset="0"/>
                <a:cs typeface="PT Bold Heading" pitchFamily="2" charset="-78"/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6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5</a:t>
            </a:fld>
            <a:endParaRPr lang="ar-EG"/>
          </a:p>
        </p:txBody>
      </p:sp>
      <p:sp>
        <p:nvSpPr>
          <p:cNvPr id="7" name="Text Box 20" descr="rose"/>
          <p:cNvSpPr txBox="1">
            <a:spLocks noChangeArrowheads="1"/>
          </p:cNvSpPr>
          <p:nvPr/>
        </p:nvSpPr>
        <p:spPr bwMode="auto">
          <a:xfrm>
            <a:off x="395411" y="3097991"/>
            <a:ext cx="8353053" cy="313932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BH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تجويد التدريس يرتبط عضوياً بتجويد جميع عناصر المنهج</a:t>
            </a:r>
            <a:endParaRPr lang="en-US" sz="6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71600" y="513665"/>
            <a:ext cx="7200800" cy="9442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  <a:sym typeface="Wingdings"/>
              </a:rPr>
              <a:t>مبادئ تجويد التدريس</a:t>
            </a:r>
            <a:endParaRPr lang="ar-AE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  <a:sym typeface="Wingding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71800" y="1844824"/>
            <a:ext cx="3600399" cy="92333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المبدأ الاول</a:t>
            </a:r>
            <a:endParaRPr lang="ar-AE" sz="5400" b="1" spc="5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  <a:cs typeface="PT Bold Heading" pitchFamily="2" charset="-78"/>
            </a:endParaRPr>
          </a:p>
        </p:txBody>
      </p:sp>
      <p:sp>
        <p:nvSpPr>
          <p:cNvPr id="10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69673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5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6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23236" y="58071"/>
            <a:ext cx="4093554" cy="9442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  <a:sym typeface="Wingdings"/>
              </a:rPr>
              <a:t>عناصر المنهج</a:t>
            </a:r>
            <a:endParaRPr lang="ar-AE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  <a:sym typeface="Wingding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53381" y="2056405"/>
            <a:ext cx="2014552" cy="723275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الأهداف</a:t>
            </a:r>
            <a:endParaRPr lang="ar-AE" sz="4100" b="1" spc="5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  <a:cs typeface="PT Bold Heading" pitchFamily="2" charset="-7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3381" y="5081989"/>
            <a:ext cx="2014552" cy="723275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التقويم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517888" y="3566926"/>
            <a:ext cx="2014552" cy="723275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المحتوى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2416" y="3177215"/>
            <a:ext cx="2837456" cy="1384995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أساليب ونشاطات </a:t>
            </a:r>
            <a:r>
              <a:rPr lang="ar-EG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التعليم والتعلم ـ </a:t>
            </a:r>
          </a:p>
          <a:p>
            <a:pPr algn="ctr"/>
            <a:r>
              <a:rPr lang="ar-EG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تقنيات التعليم</a:t>
            </a:r>
          </a:p>
        </p:txBody>
      </p:sp>
      <p:sp>
        <p:nvSpPr>
          <p:cNvPr id="15" name="سهم للأسفل 14"/>
          <p:cNvSpPr/>
          <p:nvPr/>
        </p:nvSpPr>
        <p:spPr>
          <a:xfrm rot="18285985">
            <a:off x="6233916" y="2223924"/>
            <a:ext cx="357190" cy="15716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dk1"/>
              </a:solidFill>
            </a:endParaRPr>
          </a:p>
        </p:txBody>
      </p:sp>
      <p:sp>
        <p:nvSpPr>
          <p:cNvPr id="16" name="سهم للأسفل 15"/>
          <p:cNvSpPr/>
          <p:nvPr/>
        </p:nvSpPr>
        <p:spPr>
          <a:xfrm rot="7500534">
            <a:off x="6293301" y="1866048"/>
            <a:ext cx="357190" cy="1571636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سهم للأسفل 16"/>
          <p:cNvSpPr/>
          <p:nvPr/>
        </p:nvSpPr>
        <p:spPr>
          <a:xfrm rot="3316175">
            <a:off x="6236905" y="4410584"/>
            <a:ext cx="357190" cy="15716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سهم للأسفل 17"/>
          <p:cNvSpPr/>
          <p:nvPr/>
        </p:nvSpPr>
        <p:spPr>
          <a:xfrm rot="14130724">
            <a:off x="6238531" y="4053009"/>
            <a:ext cx="357190" cy="1571636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" name="سهم للأسفل 18"/>
          <p:cNvSpPr/>
          <p:nvPr/>
        </p:nvSpPr>
        <p:spPr>
          <a:xfrm rot="17887292">
            <a:off x="2605243" y="4491911"/>
            <a:ext cx="357190" cy="1571636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" name="سهم للأسفل 19"/>
          <p:cNvSpPr/>
          <p:nvPr/>
        </p:nvSpPr>
        <p:spPr>
          <a:xfrm rot="7101841">
            <a:off x="2707881" y="4181769"/>
            <a:ext cx="357190" cy="15716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سهم للأسفل 20"/>
          <p:cNvSpPr/>
          <p:nvPr/>
        </p:nvSpPr>
        <p:spPr>
          <a:xfrm rot="14575466">
            <a:off x="2704878" y="1929656"/>
            <a:ext cx="357190" cy="15716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" name="سهم للأسفل 21"/>
          <p:cNvSpPr/>
          <p:nvPr/>
        </p:nvSpPr>
        <p:spPr>
          <a:xfrm rot="3825866">
            <a:off x="2557965" y="1681125"/>
            <a:ext cx="357190" cy="1571636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" name="سهم للأسفل 22"/>
          <p:cNvSpPr/>
          <p:nvPr/>
        </p:nvSpPr>
        <p:spPr>
          <a:xfrm>
            <a:off x="4310611" y="2993998"/>
            <a:ext cx="357190" cy="192882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4" name="سهم للأسفل 23"/>
          <p:cNvSpPr/>
          <p:nvPr/>
        </p:nvSpPr>
        <p:spPr>
          <a:xfrm rot="10814549">
            <a:off x="4671880" y="2922435"/>
            <a:ext cx="357190" cy="1928204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5" name="سهم للأسفل 24"/>
          <p:cNvSpPr/>
          <p:nvPr/>
        </p:nvSpPr>
        <p:spPr>
          <a:xfrm rot="16200000">
            <a:off x="4726808" y="3119225"/>
            <a:ext cx="357190" cy="1928826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" name="سهم للأسفل 25"/>
          <p:cNvSpPr/>
          <p:nvPr/>
        </p:nvSpPr>
        <p:spPr>
          <a:xfrm rot="5414549">
            <a:off x="4683509" y="2758266"/>
            <a:ext cx="357190" cy="19282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3074" name="Picture 2" descr="C:\Users\user\Desktop\go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80" y="1084403"/>
            <a:ext cx="12192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girl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47" y="2414930"/>
            <a:ext cx="1372551" cy="1119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elearning-graph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7" y="1817930"/>
            <a:ext cx="1412722" cy="1325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27" y="5818790"/>
            <a:ext cx="1228753" cy="103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69673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6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182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7</a:t>
            </a:fld>
            <a:endParaRPr lang="ar-EG"/>
          </a:p>
        </p:txBody>
      </p:sp>
      <p:sp>
        <p:nvSpPr>
          <p:cNvPr id="7" name="Text Box 20" descr="rose"/>
          <p:cNvSpPr txBox="1">
            <a:spLocks noChangeArrowheads="1"/>
          </p:cNvSpPr>
          <p:nvPr/>
        </p:nvSpPr>
        <p:spPr bwMode="auto">
          <a:xfrm>
            <a:off x="395411" y="2521927"/>
            <a:ext cx="8353053" cy="313932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BH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تجويد التدريس يرتبط عضوياً بمدى جودة برامج إعداد وتدريب المعلمين</a:t>
            </a:r>
            <a:endParaRPr lang="en-US" sz="6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71800" y="849486"/>
            <a:ext cx="3600399" cy="92333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المبدأ الثاني</a:t>
            </a:r>
            <a:endParaRPr lang="ar-AE" sz="5400" b="1" spc="5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  <a:cs typeface="PT Bold Heading" pitchFamily="2" charset="-78"/>
            </a:endParaRPr>
          </a:p>
        </p:txBody>
      </p:sp>
      <p:sp>
        <p:nvSpPr>
          <p:cNvPr id="8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69673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7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768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8</a:t>
            </a:fld>
            <a:endParaRPr lang="ar-EG"/>
          </a:p>
        </p:txBody>
      </p:sp>
      <p:sp>
        <p:nvSpPr>
          <p:cNvPr id="7" name="Text Box 20" descr="rose"/>
          <p:cNvSpPr txBox="1">
            <a:spLocks noChangeArrowheads="1"/>
          </p:cNvSpPr>
          <p:nvPr/>
        </p:nvSpPr>
        <p:spPr bwMode="auto">
          <a:xfrm>
            <a:off x="395411" y="1988840"/>
            <a:ext cx="8353053" cy="41549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BH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تجويد التدريس يرتبط باتجاهات المعلمين نحو المهنة، وإتقانهم لمهارات التدريس الفعّال</a:t>
            </a:r>
            <a:endParaRPr lang="en-US" sz="66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71800" y="692696"/>
            <a:ext cx="3600399" cy="92333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المبدأ الثالث</a:t>
            </a:r>
            <a:endParaRPr lang="ar-AE" sz="5400" b="1" spc="5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  <a:cs typeface="PT Bold Heading" pitchFamily="2" charset="-78"/>
            </a:endParaRPr>
          </a:p>
        </p:txBody>
      </p:sp>
      <p:sp>
        <p:nvSpPr>
          <p:cNvPr id="8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69673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8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809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E2C2-E404-4019-8836-7B5C54313CC5}" type="datetime12">
              <a:rPr lang="ar-EG" smtClean="0"/>
              <a:pPr/>
              <a:t>10/05/2011 08:30 ص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 smtClean="0"/>
              <a:t>إعداد: د. يسري مصطفى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24-359D-44A4-8A40-29548E8EA72E}" type="slidenum">
              <a:rPr lang="ar-EG" smtClean="0"/>
              <a:pPr/>
              <a:t>9</a:t>
            </a:fld>
            <a:endParaRPr lang="ar-EG"/>
          </a:p>
        </p:txBody>
      </p:sp>
      <p:sp>
        <p:nvSpPr>
          <p:cNvPr id="7" name="Text Box 20" descr="rose"/>
          <p:cNvSpPr txBox="1">
            <a:spLocks noChangeArrowheads="1"/>
          </p:cNvSpPr>
          <p:nvPr/>
        </p:nvSpPr>
        <p:spPr bwMode="auto">
          <a:xfrm>
            <a:off x="395411" y="2235636"/>
            <a:ext cx="8353053" cy="378565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BH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PT Bold Heading" pitchFamily="2" charset="-78"/>
              </a:rPr>
              <a:t>تجويد التدريس يرتبط بإتقان المعلم لمعارف ومهارات تنفيذ استراتيجيات التدريس وأساليبه</a:t>
            </a:r>
            <a:endParaRPr lang="en-US" sz="6000" b="1" dirty="0">
              <a:effectLst>
                <a:outerShdw blurRad="38100" dist="38100" dir="2700000" algn="tl">
                  <a:srgbClr val="C0C0C0"/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71800" y="692696"/>
            <a:ext cx="3600399" cy="92333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  <a:cs typeface="PT Bold Heading" pitchFamily="2" charset="-78"/>
                <a:sym typeface="Wingdings"/>
              </a:rPr>
              <a:t>المبدأ الرابع</a:t>
            </a:r>
            <a:endParaRPr lang="ar-AE" sz="5400" b="1" spc="5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ramond" pitchFamily="18" charset="0"/>
              <a:cs typeface="PT Bold Heading" pitchFamily="2" charset="-78"/>
            </a:endParaRPr>
          </a:p>
        </p:txBody>
      </p:sp>
      <p:sp>
        <p:nvSpPr>
          <p:cNvPr id="8" name="عنصر نائب لرقم الشريحة 9"/>
          <p:cNvSpPr txBox="1">
            <a:spLocks/>
          </p:cNvSpPr>
          <p:nvPr/>
        </p:nvSpPr>
        <p:spPr bwMode="auto">
          <a:xfrm>
            <a:off x="17618" y="17626"/>
            <a:ext cx="696730" cy="424425"/>
          </a:xfrm>
          <a:prstGeom prst="snip2Diag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ar-EG"/>
            </a:defPPr>
            <a:lvl1pPr marR="0" lvl="0" indent="0"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EFFB24-359D-44A4-8A40-29548E8EA72E}" type="slidenum">
              <a:rPr lang="ar-EG"/>
              <a:pPr/>
              <a:t>9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771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رحلة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9654</TotalTime>
  <Words>2479</Words>
  <Application>Microsoft Office PowerPoint</Application>
  <PresentationFormat>On-screen Show (4:3)</PresentationFormat>
  <Paragraphs>297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رحلة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 Yousry Mostafa</dc:creator>
  <cp:lastModifiedBy>user</cp:lastModifiedBy>
  <cp:revision>791</cp:revision>
  <dcterms:created xsi:type="dcterms:W3CDTF">2007-09-10T04:53:08Z</dcterms:created>
  <dcterms:modified xsi:type="dcterms:W3CDTF">2011-05-10T05:50:42Z</dcterms:modified>
</cp:coreProperties>
</file>